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sap SemiBold" panose="020B0604020202020204" charset="-93"/>
      <p:regular r:id="rId23"/>
    </p:embeddedFont>
    <p:embeddedFont>
      <p:font typeface="Asap SemiBold Bold" panose="020B0604020202020204" charset="-93"/>
      <p:regular r:id="rId24"/>
    </p:embeddedFont>
    <p:embeddedFont>
      <p:font typeface="Barlow Medium" panose="00000600000000000000" pitchFamily="2" charset="-93"/>
      <p:regular r:id="rId25"/>
    </p:embeddedFont>
    <p:embeddedFont>
      <p:font typeface="Black Mango SemiBold Bold" panose="020B0604020202020204" charset="0"/>
      <p:regular r:id="rId26"/>
    </p:embeddedFont>
    <p:embeddedFont>
      <p:font typeface="Bungee" panose="020B0604020202020204" charset="-93"/>
      <p:regular r:id="rId27"/>
    </p:embeddedFont>
    <p:embeddedFont>
      <p:font typeface="Cabin SemiBold" panose="020B0604020202020204" charset="-93"/>
      <p:regular r:id="rId28"/>
    </p:embeddedFont>
    <p:embeddedFont>
      <p:font typeface="Cabin SemiBold Bold" panose="020B0604020202020204" charset="-93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Josefin Sans Bold" pitchFamily="2" charset="-93"/>
      <p:regular r:id="rId34"/>
      <p:boldItalic r:id="rId35"/>
    </p:embeddedFont>
    <p:embeddedFont>
      <p:font typeface="League Gothic" panose="020B0604020202020204" charset="0"/>
      <p:regular r:id="rId36"/>
    </p:embeddedFont>
    <p:embeddedFont>
      <p:font typeface="Muli Black" panose="020B0604020202020204" charset="-93"/>
      <p:regular r:id="rId37"/>
    </p:embeddedFont>
    <p:embeddedFont>
      <p:font typeface="Muli Bold" panose="020B0604020202020204" charset="-93"/>
      <p:regular r:id="rId38"/>
    </p:embeddedFont>
    <p:embeddedFont>
      <p:font typeface="Muli Bold Bold" panose="020B0604020202020204" charset="-93"/>
      <p:regular r:id="rId39"/>
    </p:embeddedFont>
    <p:embeddedFont>
      <p:font typeface="Open Sans Light" panose="020B0306030504020204" pitchFamily="3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2" autoAdjust="0"/>
  </p:normalViewPr>
  <p:slideViewPr>
    <p:cSldViewPr>
      <p:cViewPr>
        <p:scale>
          <a:sx n="50" d="100"/>
          <a:sy n="50" d="100"/>
        </p:scale>
        <p:origin x="9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5.jpeg"/><Relationship Id="rId7" Type="http://schemas.openxmlformats.org/officeDocument/2006/relationships/image" Target="../media/image48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7.jpeg"/><Relationship Id="rId10" Type="http://schemas.openxmlformats.org/officeDocument/2006/relationships/image" Target="../media/image51.svg"/><Relationship Id="rId4" Type="http://schemas.openxmlformats.org/officeDocument/2006/relationships/image" Target="../media/image46.jpe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3027464" y="3646112"/>
            <a:ext cx="12171464" cy="4062726"/>
            <a:chOff x="0" y="0"/>
            <a:chExt cx="2275922" cy="7596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5922" cy="759683"/>
            </a:xfrm>
            <a:custGeom>
              <a:avLst/>
              <a:gdLst/>
              <a:ahLst/>
              <a:cxnLst/>
              <a:rect l="l" t="t" r="r" b="b"/>
              <a:pathLst>
                <a:path w="2275922" h="759683">
                  <a:moveTo>
                    <a:pt x="2151462" y="759682"/>
                  </a:moveTo>
                  <a:lnTo>
                    <a:pt x="124460" y="759682"/>
                  </a:lnTo>
                  <a:cubicBezTo>
                    <a:pt x="55880" y="759682"/>
                    <a:pt x="0" y="703802"/>
                    <a:pt x="0" y="6352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51462" y="0"/>
                  </a:lnTo>
                  <a:cubicBezTo>
                    <a:pt x="2220042" y="0"/>
                    <a:pt x="2275922" y="55880"/>
                    <a:pt x="2275922" y="124460"/>
                  </a:cubicBezTo>
                  <a:lnTo>
                    <a:pt x="2275922" y="635223"/>
                  </a:lnTo>
                  <a:cubicBezTo>
                    <a:pt x="2275922" y="703803"/>
                    <a:pt x="2220042" y="759683"/>
                    <a:pt x="2151462" y="7596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7494" y="4769365"/>
            <a:ext cx="1793312" cy="17933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E1B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3103585"/>
            <a:ext cx="426093" cy="6002920"/>
            <a:chOff x="0" y="0"/>
            <a:chExt cx="112222" cy="15810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222" cy="1581016"/>
            </a:xfrm>
            <a:custGeom>
              <a:avLst/>
              <a:gdLst/>
              <a:ahLst/>
              <a:cxnLst/>
              <a:rect l="l" t="t" r="r" b="b"/>
              <a:pathLst>
                <a:path w="112222" h="1581016">
                  <a:moveTo>
                    <a:pt x="0" y="0"/>
                  </a:moveTo>
                  <a:lnTo>
                    <a:pt x="112222" y="0"/>
                  </a:lnTo>
                  <a:lnTo>
                    <a:pt x="112222" y="1581016"/>
                  </a:lnTo>
                  <a:lnTo>
                    <a:pt x="0" y="1581016"/>
                  </a:lnTo>
                  <a:close/>
                </a:path>
              </a:pathLst>
            </a:custGeom>
            <a:solidFill>
              <a:srgbClr val="F4A9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35200" y="4038120"/>
            <a:ext cx="6315442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0"/>
              </a:lnSpc>
            </a:pPr>
            <a:r>
              <a:rPr lang="en-US" sz="12000" dirty="0">
                <a:solidFill>
                  <a:srgbClr val="2E2E2E"/>
                </a:solidFill>
                <a:latin typeface="Asap SemiBold"/>
              </a:rPr>
              <a:t>NHÓM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21234" y="5391725"/>
            <a:ext cx="965737" cy="2472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160"/>
              </a:lnSpc>
            </a:pPr>
            <a:r>
              <a:rPr lang="en-US" sz="14400" dirty="0">
                <a:solidFill>
                  <a:srgbClr val="AE4E12"/>
                </a:solidFill>
                <a:latin typeface="Asap SemiBold"/>
              </a:rPr>
              <a:t>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7494" y="7929215"/>
            <a:ext cx="8115300" cy="203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4200" dirty="0">
                <a:solidFill>
                  <a:srgbClr val="AE4E12"/>
                </a:solidFill>
                <a:latin typeface="Cabin SemiBold Bold"/>
              </a:rPr>
              <a:t>ĐỀ TÀI:</a:t>
            </a:r>
            <a:r>
              <a:rPr lang="en-US" sz="4200" dirty="0">
                <a:solidFill>
                  <a:srgbClr val="000000"/>
                </a:solidFill>
                <a:latin typeface="Cabin SemiBold"/>
              </a:rPr>
              <a:t> WEBSITE THƯƠNG MẠI ĐIỆN TỬ ĐẶC SẢN ĐỊA PHƯƠNG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37494" y="1330074"/>
            <a:ext cx="7016995" cy="1503721"/>
            <a:chOff x="0" y="0"/>
            <a:chExt cx="3892052" cy="83405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92052" cy="834055"/>
            </a:xfrm>
            <a:custGeom>
              <a:avLst/>
              <a:gdLst/>
              <a:ahLst/>
              <a:cxnLst/>
              <a:rect l="l" t="t" r="r" b="b"/>
              <a:pathLst>
                <a:path w="3892052" h="834055">
                  <a:moveTo>
                    <a:pt x="3767592" y="834055"/>
                  </a:moveTo>
                  <a:lnTo>
                    <a:pt x="124460" y="834055"/>
                  </a:lnTo>
                  <a:cubicBezTo>
                    <a:pt x="55880" y="834055"/>
                    <a:pt x="0" y="778175"/>
                    <a:pt x="0" y="7095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67592" y="0"/>
                  </a:lnTo>
                  <a:cubicBezTo>
                    <a:pt x="3836172" y="0"/>
                    <a:pt x="3892052" y="55880"/>
                    <a:pt x="3892052" y="124460"/>
                  </a:cubicBezTo>
                  <a:lnTo>
                    <a:pt x="3892052" y="709595"/>
                  </a:lnTo>
                  <a:cubicBezTo>
                    <a:pt x="3892052" y="778175"/>
                    <a:pt x="3836172" y="834055"/>
                    <a:pt x="3767592" y="834055"/>
                  </a:cubicBezTo>
                  <a:close/>
                </a:path>
              </a:pathLst>
            </a:custGeom>
            <a:solidFill>
              <a:srgbClr val="FDE1B7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715" y="51715"/>
            <a:ext cx="1482435" cy="1482435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04121" y="1457950"/>
            <a:ext cx="6283740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505">
                <a:solidFill>
                  <a:srgbClr val="AE4E12"/>
                </a:solidFill>
                <a:latin typeface="Asap SemiBold"/>
              </a:rPr>
              <a:t>GIẢNG VIÊN HƯỚNG DẪN: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0676" y="1690995"/>
            <a:ext cx="5610631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4200">
                <a:solidFill>
                  <a:srgbClr val="000000"/>
                </a:solidFill>
                <a:latin typeface="Cabin SemiBold"/>
              </a:rPr>
              <a:t>ThS. Nguyễn Hữu Trung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9650" y="1019175"/>
            <a:ext cx="18027481" cy="0"/>
          </a:xfrm>
          <a:prstGeom prst="line">
            <a:avLst/>
          </a:prstGeom>
          <a:ln w="19050" cap="flat">
            <a:solidFill>
              <a:srgbClr val="921E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09650" y="5453309"/>
            <a:ext cx="8273346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9287039" y="1038225"/>
            <a:ext cx="7972261" cy="8229600"/>
            <a:chOff x="0" y="0"/>
            <a:chExt cx="10629682" cy="109728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563" r="1563"/>
            <a:stretch>
              <a:fillRect/>
            </a:stretch>
          </p:blipFill>
          <p:spPr>
            <a:xfrm>
              <a:off x="0" y="0"/>
              <a:ext cx="10629682" cy="10972800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009650" y="6677546"/>
            <a:ext cx="8277389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028700" y="4127297"/>
            <a:ext cx="8277389" cy="2550250"/>
            <a:chOff x="0" y="0"/>
            <a:chExt cx="3041132" cy="9369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1132" cy="936968"/>
            </a:xfrm>
            <a:custGeom>
              <a:avLst/>
              <a:gdLst/>
              <a:ahLst/>
              <a:cxnLst/>
              <a:rect l="l" t="t" r="r" b="b"/>
              <a:pathLst>
                <a:path w="3041132" h="936968">
                  <a:moveTo>
                    <a:pt x="0" y="0"/>
                  </a:moveTo>
                  <a:lnTo>
                    <a:pt x="3041132" y="0"/>
                  </a:lnTo>
                  <a:lnTo>
                    <a:pt x="3041132" y="936968"/>
                  </a:lnTo>
                  <a:lnTo>
                    <a:pt x="0" y="936968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35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-509239" y="9248775"/>
            <a:ext cx="17768539" cy="0"/>
          </a:xfrm>
          <a:prstGeom prst="line">
            <a:avLst/>
          </a:prstGeom>
          <a:ln w="19050" cap="flat">
            <a:solidFill>
              <a:srgbClr val="921E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-5929580" y="2309545"/>
            <a:ext cx="13897510" cy="0"/>
          </a:xfrm>
          <a:prstGeom prst="line">
            <a:avLst/>
          </a:prstGeom>
          <a:ln w="19050" cap="flat">
            <a:solidFill>
              <a:srgbClr val="921E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-5400000">
            <a:off x="10320070" y="7958405"/>
            <a:ext cx="13897510" cy="0"/>
          </a:xfrm>
          <a:prstGeom prst="line">
            <a:avLst/>
          </a:prstGeom>
          <a:ln w="19050" cap="flat">
            <a:solidFill>
              <a:srgbClr val="921E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-5400000">
            <a:off x="5149146" y="5133975"/>
            <a:ext cx="8248650" cy="0"/>
          </a:xfrm>
          <a:prstGeom prst="line">
            <a:avLst/>
          </a:prstGeom>
          <a:ln w="19050" cap="flat">
            <a:solidFill>
              <a:srgbClr val="921E1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715" y="51715"/>
            <a:ext cx="1482435" cy="1482435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292787" y="207645"/>
            <a:ext cx="3702426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014"/>
              </a:lnSpc>
              <a:spcBef>
                <a:spcPct val="0"/>
              </a:spcBef>
            </a:pPr>
            <a:r>
              <a:rPr lang="en-US" sz="6099">
                <a:solidFill>
                  <a:srgbClr val="AE4E12"/>
                </a:solidFill>
                <a:latin typeface="Cabin SemiBold"/>
              </a:rPr>
              <a:t>BIỂU MẪU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19472" y="5159159"/>
            <a:ext cx="3453702" cy="607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4145">
                <a:solidFill>
                  <a:srgbClr val="2A2E21"/>
                </a:solidFill>
                <a:latin typeface="Josefin Sans Bold"/>
              </a:rPr>
              <a:t>PHIẾU NHẬP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9650" y="1019175"/>
            <a:ext cx="18027481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09650" y="5453309"/>
            <a:ext cx="8273346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9287039" y="1038225"/>
            <a:ext cx="7972261" cy="8229600"/>
            <a:chOff x="0" y="0"/>
            <a:chExt cx="10629682" cy="109728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563" r="1563"/>
            <a:stretch>
              <a:fillRect/>
            </a:stretch>
          </p:blipFill>
          <p:spPr>
            <a:xfrm>
              <a:off x="0" y="0"/>
              <a:ext cx="10629682" cy="10972800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009650" y="6677546"/>
            <a:ext cx="8277389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028700" y="4127297"/>
            <a:ext cx="8277389" cy="2550250"/>
            <a:chOff x="0" y="0"/>
            <a:chExt cx="3041132" cy="9369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1132" cy="936968"/>
            </a:xfrm>
            <a:custGeom>
              <a:avLst/>
              <a:gdLst/>
              <a:ahLst/>
              <a:cxnLst/>
              <a:rect l="l" t="t" r="r" b="b"/>
              <a:pathLst>
                <a:path w="3041132" h="936968">
                  <a:moveTo>
                    <a:pt x="0" y="0"/>
                  </a:moveTo>
                  <a:lnTo>
                    <a:pt x="3041132" y="0"/>
                  </a:lnTo>
                  <a:lnTo>
                    <a:pt x="3041132" y="936968"/>
                  </a:lnTo>
                  <a:lnTo>
                    <a:pt x="0" y="936968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35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-509239" y="9248775"/>
            <a:ext cx="17768539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-5929580" y="2309545"/>
            <a:ext cx="13897510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-5400000">
            <a:off x="10320070" y="7958405"/>
            <a:ext cx="13897510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-5400000">
            <a:off x="5149146" y="5133975"/>
            <a:ext cx="8248650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715" y="51715"/>
            <a:ext cx="1482435" cy="1482435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292787" y="207645"/>
            <a:ext cx="3702426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014"/>
              </a:lnSpc>
              <a:spcBef>
                <a:spcPct val="0"/>
              </a:spcBef>
            </a:pPr>
            <a:r>
              <a:rPr lang="en-US" sz="6099">
                <a:solidFill>
                  <a:srgbClr val="AE4E12"/>
                </a:solidFill>
                <a:latin typeface="Cabin SemiBold"/>
              </a:rPr>
              <a:t>BIỂU MẪU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56912" y="5178209"/>
            <a:ext cx="3378821" cy="607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4145">
                <a:solidFill>
                  <a:srgbClr val="2A2E21"/>
                </a:solidFill>
                <a:latin typeface="Josefin Sans Bold"/>
              </a:rPr>
              <a:t>PHIẾU XUẤT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9650" y="1019175"/>
            <a:ext cx="18027481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09650" y="5453309"/>
            <a:ext cx="8273346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9287039" y="1038225"/>
            <a:ext cx="7972261" cy="8229600"/>
            <a:chOff x="0" y="0"/>
            <a:chExt cx="10629682" cy="109728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563" r="1563"/>
            <a:stretch>
              <a:fillRect/>
            </a:stretch>
          </p:blipFill>
          <p:spPr>
            <a:xfrm>
              <a:off x="0" y="0"/>
              <a:ext cx="10629682" cy="10972800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009650" y="6677546"/>
            <a:ext cx="8277389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028700" y="4127297"/>
            <a:ext cx="8277389" cy="2550250"/>
            <a:chOff x="0" y="0"/>
            <a:chExt cx="3041132" cy="9369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1132" cy="936968"/>
            </a:xfrm>
            <a:custGeom>
              <a:avLst/>
              <a:gdLst/>
              <a:ahLst/>
              <a:cxnLst/>
              <a:rect l="l" t="t" r="r" b="b"/>
              <a:pathLst>
                <a:path w="3041132" h="936968">
                  <a:moveTo>
                    <a:pt x="0" y="0"/>
                  </a:moveTo>
                  <a:lnTo>
                    <a:pt x="3041132" y="0"/>
                  </a:lnTo>
                  <a:lnTo>
                    <a:pt x="3041132" y="936968"/>
                  </a:lnTo>
                  <a:lnTo>
                    <a:pt x="0" y="936968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35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-509239" y="9248775"/>
            <a:ext cx="17768539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-5929580" y="2309545"/>
            <a:ext cx="13897510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-5400000">
            <a:off x="10320070" y="7958405"/>
            <a:ext cx="13897510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-5400000">
            <a:off x="5149146" y="5133975"/>
            <a:ext cx="8248650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715" y="51715"/>
            <a:ext cx="1482435" cy="1482435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292787" y="207645"/>
            <a:ext cx="3702426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014"/>
              </a:lnSpc>
              <a:spcBef>
                <a:spcPct val="0"/>
              </a:spcBef>
            </a:pPr>
            <a:r>
              <a:rPr lang="en-US" sz="6099">
                <a:solidFill>
                  <a:srgbClr val="AE4E12"/>
                </a:solidFill>
                <a:latin typeface="Cabin SemiBold"/>
              </a:rPr>
              <a:t>BIỂU MẪU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0273" y="5178209"/>
            <a:ext cx="7272607" cy="607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4145">
                <a:solidFill>
                  <a:srgbClr val="2A2E21"/>
                </a:solidFill>
                <a:latin typeface="Josefin Sans Bold"/>
              </a:rPr>
              <a:t>THỐNG KÊ DOANH THU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74299" y="17297"/>
            <a:ext cx="10780003" cy="10287000"/>
            <a:chOff x="0" y="0"/>
            <a:chExt cx="1437333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1405"/>
            <a:stretch>
              <a:fillRect/>
            </a:stretch>
          </p:blipFill>
          <p:spPr>
            <a:xfrm>
              <a:off x="0" y="0"/>
              <a:ext cx="14373338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5400000">
            <a:off x="16734014" y="5871304"/>
            <a:ext cx="351256" cy="2668123"/>
            <a:chOff x="0" y="0"/>
            <a:chExt cx="92512" cy="7027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512" cy="702716"/>
            </a:xfrm>
            <a:custGeom>
              <a:avLst/>
              <a:gdLst/>
              <a:ahLst/>
              <a:cxnLst/>
              <a:rect l="l" t="t" r="r" b="b"/>
              <a:pathLst>
                <a:path w="92512" h="702716">
                  <a:moveTo>
                    <a:pt x="0" y="0"/>
                  </a:moveTo>
                  <a:lnTo>
                    <a:pt x="92512" y="0"/>
                  </a:lnTo>
                  <a:lnTo>
                    <a:pt x="92512" y="702716"/>
                  </a:lnTo>
                  <a:lnTo>
                    <a:pt x="0" y="702716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 flipH="1">
            <a:off x="1741576" y="2481239"/>
            <a:ext cx="10530459" cy="55679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 flipH="1">
            <a:off x="2218193" y="2490085"/>
            <a:ext cx="10530459" cy="556798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6909642" y="8908642"/>
            <a:ext cx="2756717" cy="275671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9388916">
            <a:off x="8955083" y="1796721"/>
            <a:ext cx="818838" cy="81883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9388916">
            <a:off x="9359691" y="1039409"/>
            <a:ext cx="633182" cy="63318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9388916">
            <a:off x="9456531" y="393741"/>
            <a:ext cx="445381" cy="44538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6275323" y="-903775"/>
            <a:ext cx="3040413" cy="3040413"/>
            <a:chOff x="0" y="0"/>
            <a:chExt cx="6355080" cy="63550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6750382" y="8141112"/>
            <a:ext cx="3040413" cy="3040413"/>
            <a:chOff x="0" y="0"/>
            <a:chExt cx="6355080" cy="635508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1715" y="51715"/>
            <a:ext cx="1482435" cy="1482435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259657" y="3616725"/>
            <a:ext cx="8514060" cy="3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2E2E2E"/>
                </a:solidFill>
                <a:latin typeface="Cabin SemiBold"/>
              </a:rPr>
              <a:t>2. MÔ HÌNH HÓA NGHIỆP VỤ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505" y="5283595"/>
            <a:ext cx="5010596" cy="501059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lnTo>
                    <a:pt x="0" y="6350000"/>
                  </a:lnTo>
                  <a:lnTo>
                    <a:pt x="6350000" y="6350000"/>
                  </a:lnTo>
                  <a:cubicBezTo>
                    <a:pt x="6350000" y="2843530"/>
                    <a:pt x="3506470" y="0"/>
                    <a:pt x="0" y="0"/>
                  </a:cubicBezTo>
                  <a:close/>
                </a:path>
              </a:pathLst>
            </a:custGeom>
            <a:blipFill>
              <a:blip r:embed="rId2"/>
              <a:stretch>
                <a:fillRect l="-33080" r="-17013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045453" y="0"/>
            <a:ext cx="5283595" cy="528359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4888" r="-35205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374160" y="2213018"/>
            <a:ext cx="5384036" cy="2221333"/>
            <a:chOff x="0" y="0"/>
            <a:chExt cx="2726835" cy="11250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6835" cy="1125031"/>
            </a:xfrm>
            <a:custGeom>
              <a:avLst/>
              <a:gdLst/>
              <a:ahLst/>
              <a:cxnLst/>
              <a:rect l="l" t="t" r="r" b="b"/>
              <a:pathLst>
                <a:path w="2726835" h="1125031">
                  <a:moveTo>
                    <a:pt x="2602375" y="1125031"/>
                  </a:moveTo>
                  <a:lnTo>
                    <a:pt x="124460" y="1125031"/>
                  </a:lnTo>
                  <a:cubicBezTo>
                    <a:pt x="55880" y="1125031"/>
                    <a:pt x="0" y="1069151"/>
                    <a:pt x="0" y="10005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02375" y="0"/>
                  </a:lnTo>
                  <a:cubicBezTo>
                    <a:pt x="2670955" y="0"/>
                    <a:pt x="2726835" y="55880"/>
                    <a:pt x="2726835" y="124460"/>
                  </a:cubicBezTo>
                  <a:lnTo>
                    <a:pt x="2726835" y="1000571"/>
                  </a:lnTo>
                  <a:cubicBezTo>
                    <a:pt x="2726835" y="1069151"/>
                    <a:pt x="2670955" y="1125031"/>
                    <a:pt x="2602375" y="1125031"/>
                  </a:cubicBezTo>
                  <a:close/>
                </a:path>
              </a:pathLst>
            </a:custGeom>
            <a:solidFill>
              <a:srgbClr val="FFD89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839320" y="1799650"/>
            <a:ext cx="5384036" cy="2221333"/>
            <a:chOff x="0" y="0"/>
            <a:chExt cx="2726835" cy="11250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26835" cy="1125031"/>
            </a:xfrm>
            <a:custGeom>
              <a:avLst/>
              <a:gdLst/>
              <a:ahLst/>
              <a:cxnLst/>
              <a:rect l="l" t="t" r="r" b="b"/>
              <a:pathLst>
                <a:path w="2726835" h="1125031">
                  <a:moveTo>
                    <a:pt x="2602375" y="1125031"/>
                  </a:moveTo>
                  <a:lnTo>
                    <a:pt x="124460" y="1125031"/>
                  </a:lnTo>
                  <a:cubicBezTo>
                    <a:pt x="55880" y="1125031"/>
                    <a:pt x="0" y="1069151"/>
                    <a:pt x="0" y="10005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02375" y="0"/>
                  </a:lnTo>
                  <a:cubicBezTo>
                    <a:pt x="2670955" y="0"/>
                    <a:pt x="2726835" y="55880"/>
                    <a:pt x="2726835" y="124460"/>
                  </a:cubicBezTo>
                  <a:lnTo>
                    <a:pt x="2726835" y="1000571"/>
                  </a:lnTo>
                  <a:cubicBezTo>
                    <a:pt x="2726835" y="1069151"/>
                    <a:pt x="2670955" y="1125031"/>
                    <a:pt x="2602375" y="1125031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875264" y="6823044"/>
            <a:ext cx="5384036" cy="2221333"/>
            <a:chOff x="0" y="0"/>
            <a:chExt cx="2726835" cy="11250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26835" cy="1125031"/>
            </a:xfrm>
            <a:custGeom>
              <a:avLst/>
              <a:gdLst/>
              <a:ahLst/>
              <a:cxnLst/>
              <a:rect l="l" t="t" r="r" b="b"/>
              <a:pathLst>
                <a:path w="2726835" h="1125031">
                  <a:moveTo>
                    <a:pt x="2602375" y="1125031"/>
                  </a:moveTo>
                  <a:lnTo>
                    <a:pt x="124460" y="1125031"/>
                  </a:lnTo>
                  <a:cubicBezTo>
                    <a:pt x="55880" y="1125031"/>
                    <a:pt x="0" y="1069151"/>
                    <a:pt x="0" y="10005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02375" y="0"/>
                  </a:lnTo>
                  <a:cubicBezTo>
                    <a:pt x="2670955" y="0"/>
                    <a:pt x="2726835" y="55880"/>
                    <a:pt x="2726835" y="124460"/>
                  </a:cubicBezTo>
                  <a:lnTo>
                    <a:pt x="2726835" y="1000571"/>
                  </a:lnTo>
                  <a:cubicBezTo>
                    <a:pt x="2726835" y="1069151"/>
                    <a:pt x="2670955" y="1125031"/>
                    <a:pt x="2602375" y="1125031"/>
                  </a:cubicBezTo>
                  <a:close/>
                </a:path>
              </a:pathLst>
            </a:custGeom>
            <a:solidFill>
              <a:srgbClr val="FFD89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439261" y="8813315"/>
            <a:ext cx="3871963" cy="387196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311323">
            <a:off x="1488859" y="1187381"/>
            <a:ext cx="818838" cy="81883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311323">
            <a:off x="792172" y="1684119"/>
            <a:ext cx="633182" cy="6331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311323">
            <a:off x="679279" y="2479142"/>
            <a:ext cx="445381" cy="44538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311323">
            <a:off x="9342575" y="456649"/>
            <a:ext cx="818838" cy="81883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311323">
            <a:off x="8645888" y="953387"/>
            <a:ext cx="633182" cy="633182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311323">
            <a:off x="8395863" y="1818877"/>
            <a:ext cx="445381" cy="44538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-311323">
            <a:off x="12191266" y="5851572"/>
            <a:ext cx="818838" cy="818838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-311323">
            <a:off x="11214748" y="6288325"/>
            <a:ext cx="633182" cy="633182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-311323">
            <a:off x="10964723" y="7139518"/>
            <a:ext cx="445381" cy="445381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6088017" y="8629873"/>
            <a:ext cx="2874462" cy="2874462"/>
            <a:chOff x="0" y="0"/>
            <a:chExt cx="6355080" cy="635508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4066178" y="-1217677"/>
            <a:ext cx="2874462" cy="2874462"/>
            <a:chOff x="0" y="0"/>
            <a:chExt cx="6355080" cy="635508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715" y="51715"/>
            <a:ext cx="1482435" cy="1482435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4224055" y="6320157"/>
            <a:ext cx="5384036" cy="2221333"/>
            <a:chOff x="0" y="0"/>
            <a:chExt cx="2726835" cy="112503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26835" cy="1125031"/>
            </a:xfrm>
            <a:custGeom>
              <a:avLst/>
              <a:gdLst/>
              <a:ahLst/>
              <a:cxnLst/>
              <a:rect l="l" t="t" r="r" b="b"/>
              <a:pathLst>
                <a:path w="2726835" h="1125031">
                  <a:moveTo>
                    <a:pt x="2602375" y="1125031"/>
                  </a:moveTo>
                  <a:lnTo>
                    <a:pt x="124460" y="1125031"/>
                  </a:lnTo>
                  <a:cubicBezTo>
                    <a:pt x="55880" y="1125031"/>
                    <a:pt x="0" y="1069151"/>
                    <a:pt x="0" y="10005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02375" y="0"/>
                  </a:lnTo>
                  <a:cubicBezTo>
                    <a:pt x="2670955" y="0"/>
                    <a:pt x="2726835" y="55880"/>
                    <a:pt x="2726835" y="124460"/>
                  </a:cubicBezTo>
                  <a:lnTo>
                    <a:pt x="2726835" y="1000571"/>
                  </a:lnTo>
                  <a:cubicBezTo>
                    <a:pt x="2726835" y="1069151"/>
                    <a:pt x="2670955" y="1125031"/>
                    <a:pt x="2602375" y="1125031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49" name="Group 49"/>
          <p:cNvGrpSpPr/>
          <p:nvPr/>
        </p:nvGrpSpPr>
        <p:grpSpPr>
          <a:xfrm rot="-311323">
            <a:off x="3355752" y="6140308"/>
            <a:ext cx="445381" cy="445381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 rot="-311323">
            <a:off x="3847694" y="5460565"/>
            <a:ext cx="633182" cy="633182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 rot="-311323">
            <a:off x="4649223" y="5178849"/>
            <a:ext cx="818838" cy="818838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534150" y="2491528"/>
            <a:ext cx="4959190" cy="1192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3"/>
              </a:lnSpc>
            </a:pPr>
            <a:r>
              <a:rPr lang="en-US" sz="3445" dirty="0" err="1">
                <a:solidFill>
                  <a:srgbClr val="AE4E12"/>
                </a:solidFill>
                <a:latin typeface="Muli Bold Bold"/>
              </a:rPr>
              <a:t>Xây</a:t>
            </a:r>
            <a:r>
              <a:rPr lang="en-US" sz="3445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445" dirty="0" err="1">
                <a:solidFill>
                  <a:srgbClr val="AE4E12"/>
                </a:solidFill>
                <a:latin typeface="Muli Bold Bold"/>
              </a:rPr>
              <a:t>dựng</a:t>
            </a:r>
            <a:r>
              <a:rPr lang="en-US" sz="3445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445" dirty="0" err="1">
                <a:solidFill>
                  <a:srgbClr val="AE4E12"/>
                </a:solidFill>
                <a:latin typeface="Muli Bold Bold"/>
              </a:rPr>
              <a:t>mô</a:t>
            </a:r>
            <a:r>
              <a:rPr lang="en-US" sz="3445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445" dirty="0" err="1">
                <a:solidFill>
                  <a:srgbClr val="AE4E12"/>
                </a:solidFill>
                <a:latin typeface="Muli Bold Bold"/>
              </a:rPr>
              <a:t>hình</a:t>
            </a:r>
            <a:r>
              <a:rPr lang="en-US" sz="3445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445" dirty="0" err="1">
                <a:solidFill>
                  <a:srgbClr val="AE4E12"/>
                </a:solidFill>
                <a:latin typeface="Muli Bold Bold"/>
              </a:rPr>
              <a:t>lớp</a:t>
            </a:r>
            <a:r>
              <a:rPr lang="en-US" sz="3445" dirty="0">
                <a:solidFill>
                  <a:srgbClr val="AE4E12"/>
                </a:solidFill>
                <a:latin typeface="Muli Bold Bold"/>
              </a:rPr>
              <a:t> (Class diagram)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047283" y="7053616"/>
            <a:ext cx="4959190" cy="180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3"/>
              </a:lnSpc>
            </a:pPr>
            <a:r>
              <a:rPr lang="en-US" sz="3445">
                <a:solidFill>
                  <a:srgbClr val="AE4E12"/>
                </a:solidFill>
                <a:latin typeface="Muli Bold Bold"/>
              </a:rPr>
              <a:t>Mô hình hóa biểu đồ tuần tự </a:t>
            </a:r>
          </a:p>
          <a:p>
            <a:pPr algn="ctr">
              <a:lnSpc>
                <a:spcPts val="4823"/>
              </a:lnSpc>
            </a:pPr>
            <a:r>
              <a:rPr lang="en-US" sz="3445">
                <a:solidFill>
                  <a:srgbClr val="AE4E12"/>
                </a:solidFill>
                <a:latin typeface="Muli Bold Bold"/>
              </a:rPr>
              <a:t>( Squence diagram)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092147" y="1950560"/>
            <a:ext cx="4959190" cy="180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3"/>
              </a:lnSpc>
            </a:pPr>
            <a:r>
              <a:rPr lang="en-US" sz="3445">
                <a:solidFill>
                  <a:srgbClr val="AE4E12"/>
                </a:solidFill>
                <a:latin typeface="Muli Bold Bold"/>
              </a:rPr>
              <a:t>Mô hình hóa biểu đồ chức năng</a:t>
            </a:r>
          </a:p>
          <a:p>
            <a:pPr algn="ctr">
              <a:lnSpc>
                <a:spcPts val="4823"/>
              </a:lnSpc>
            </a:pPr>
            <a:r>
              <a:rPr lang="en-US" sz="3445">
                <a:solidFill>
                  <a:srgbClr val="AE4E12"/>
                </a:solidFill>
                <a:latin typeface="Muli Bold Bold"/>
              </a:rPr>
              <a:t>( Use case diagram)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436478" y="6493502"/>
            <a:ext cx="4959190" cy="180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3"/>
              </a:lnSpc>
            </a:pPr>
            <a:r>
              <a:rPr lang="en-US" sz="3445">
                <a:solidFill>
                  <a:srgbClr val="AE4E12"/>
                </a:solidFill>
                <a:latin typeface="Muli Bold Bold"/>
              </a:rPr>
              <a:t>Mô hình hóa biểu đồ hoạt động</a:t>
            </a:r>
          </a:p>
          <a:p>
            <a:pPr algn="ctr">
              <a:lnSpc>
                <a:spcPts val="4823"/>
              </a:lnSpc>
            </a:pPr>
            <a:r>
              <a:rPr lang="en-US" sz="3445">
                <a:solidFill>
                  <a:srgbClr val="AE4E12"/>
                </a:solidFill>
                <a:latin typeface="Muli Bold Bold"/>
              </a:rPr>
              <a:t>( Activity diagram)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616507" cy="10287000"/>
            <a:chOff x="0" y="0"/>
            <a:chExt cx="1415534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7937" r="13303"/>
            <a:stretch>
              <a:fillRect/>
            </a:stretch>
          </p:blipFill>
          <p:spPr>
            <a:xfrm>
              <a:off x="0" y="0"/>
              <a:ext cx="14155342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678180" y="-2378424"/>
            <a:ext cx="14361651" cy="1436165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048883" y="-2378424"/>
            <a:ext cx="14361651" cy="1436165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7990559" y="3818980"/>
            <a:ext cx="396303" cy="1966844"/>
            <a:chOff x="0" y="0"/>
            <a:chExt cx="104376" cy="5180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4376" cy="518017"/>
            </a:xfrm>
            <a:custGeom>
              <a:avLst/>
              <a:gdLst/>
              <a:ahLst/>
              <a:cxnLst/>
              <a:rect l="l" t="t" r="r" b="b"/>
              <a:pathLst>
                <a:path w="104376" h="518017">
                  <a:moveTo>
                    <a:pt x="0" y="0"/>
                  </a:moveTo>
                  <a:lnTo>
                    <a:pt x="104376" y="0"/>
                  </a:lnTo>
                  <a:lnTo>
                    <a:pt x="104376" y="518017"/>
                  </a:lnTo>
                  <a:lnTo>
                    <a:pt x="0" y="5180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616507" y="-1466416"/>
            <a:ext cx="2874462" cy="2874462"/>
            <a:chOff x="0" y="0"/>
            <a:chExt cx="6355080" cy="63550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6949631" y="9034085"/>
            <a:ext cx="2874462" cy="2874462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715" y="51715"/>
            <a:ext cx="1482435" cy="1482435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144000" y="3563716"/>
            <a:ext cx="8514060" cy="3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2E2E2E"/>
                </a:solidFill>
                <a:latin typeface="Cabin SemiBold"/>
              </a:rPr>
              <a:t>3. GIAO DIỆN WEBSITE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1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843"/>
            <a:ext cx="8720006" cy="6207032"/>
            <a:chOff x="0" y="0"/>
            <a:chExt cx="11626675" cy="827604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112" r="3112"/>
            <a:stretch>
              <a:fillRect/>
            </a:stretch>
          </p:blipFill>
          <p:spPr>
            <a:xfrm>
              <a:off x="0" y="0"/>
              <a:ext cx="11626675" cy="8276043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703820" y="6238875"/>
            <a:ext cx="2880360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259300" y="4472784"/>
            <a:ext cx="2640953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6393723"/>
            <a:ext cx="7746055" cy="2093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79"/>
              </a:lnSpc>
            </a:pPr>
            <a:r>
              <a:rPr lang="en-US" sz="5699" spc="136" dirty="0">
                <a:solidFill>
                  <a:srgbClr val="D8D6CF"/>
                </a:solidFill>
                <a:latin typeface="Bungee"/>
              </a:rPr>
              <a:t>Giao </a:t>
            </a:r>
            <a:r>
              <a:rPr lang="en-US" sz="5699" spc="136" dirty="0" err="1">
                <a:solidFill>
                  <a:srgbClr val="D8D6CF"/>
                </a:solidFill>
                <a:latin typeface="Bungee"/>
              </a:rPr>
              <a:t>diện</a:t>
            </a:r>
            <a:r>
              <a:rPr lang="en-US" sz="5699" spc="136" dirty="0">
                <a:solidFill>
                  <a:srgbClr val="D8D6CF"/>
                </a:solidFill>
                <a:latin typeface="Bungee"/>
              </a:rPr>
              <a:t>       </a:t>
            </a:r>
            <a:r>
              <a:rPr lang="en-US" sz="5699" spc="136" dirty="0" err="1">
                <a:solidFill>
                  <a:srgbClr val="D8D6CF"/>
                </a:solidFill>
                <a:latin typeface="Bungee"/>
              </a:rPr>
              <a:t>người</a:t>
            </a:r>
            <a:r>
              <a:rPr lang="en-US" sz="5699" spc="136" dirty="0">
                <a:solidFill>
                  <a:srgbClr val="D8D6CF"/>
                </a:solidFill>
                <a:latin typeface="Bungee"/>
              </a:rPr>
              <a:t> </a:t>
            </a:r>
            <a:r>
              <a:rPr lang="en-US" sz="5699" spc="136" dirty="0" err="1">
                <a:solidFill>
                  <a:srgbClr val="D8D6CF"/>
                </a:solidFill>
                <a:latin typeface="Bungee"/>
              </a:rPr>
              <a:t>dùng</a:t>
            </a:r>
            <a:endParaRPr lang="en-US" sz="5699" spc="136" dirty="0">
              <a:solidFill>
                <a:srgbClr val="D8D6CF"/>
              </a:solidFill>
              <a:latin typeface="Bunge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95619" y="743902"/>
            <a:ext cx="8079361" cy="865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6239"/>
              </a:lnSpc>
              <a:buFont typeface="Arial"/>
              <a:buChar char="•"/>
            </a:pPr>
            <a:r>
              <a:rPr lang="en-US" sz="3999" dirty="0">
                <a:solidFill>
                  <a:srgbClr val="D8D6CF"/>
                </a:solidFill>
                <a:latin typeface="Muli Black"/>
              </a:rPr>
              <a:t>Trang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chủ</a:t>
            </a:r>
            <a:endParaRPr lang="en-US" sz="3999" dirty="0">
              <a:solidFill>
                <a:srgbClr val="D8D6CF"/>
              </a:solidFill>
              <a:latin typeface="Muli Black"/>
            </a:endParaRPr>
          </a:p>
          <a:p>
            <a:pPr marL="863599" lvl="1" indent="-431800">
              <a:lnSpc>
                <a:spcPts val="6239"/>
              </a:lnSpc>
              <a:buFont typeface="Arial"/>
              <a:buChar char="•"/>
            </a:pPr>
            <a:r>
              <a:rPr lang="en-US" sz="3999" dirty="0">
                <a:solidFill>
                  <a:srgbClr val="D8D6CF"/>
                </a:solidFill>
                <a:latin typeface="Muli Black"/>
              </a:rPr>
              <a:t>Trang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đăng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nhập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,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đăng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ký</a:t>
            </a:r>
            <a:endParaRPr lang="en-US" sz="3999" dirty="0">
              <a:solidFill>
                <a:srgbClr val="D8D6CF"/>
              </a:solidFill>
              <a:latin typeface="Muli Black"/>
            </a:endParaRPr>
          </a:p>
          <a:p>
            <a:pPr marL="863599" lvl="1" indent="-431800">
              <a:lnSpc>
                <a:spcPts val="6239"/>
              </a:lnSpc>
              <a:buFont typeface="Arial"/>
              <a:buChar char="•"/>
            </a:pPr>
            <a:r>
              <a:rPr lang="en-US" sz="3999" dirty="0">
                <a:solidFill>
                  <a:srgbClr val="D8D6CF"/>
                </a:solidFill>
                <a:latin typeface="Muli Black"/>
              </a:rPr>
              <a:t>Trang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thực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đơn</a:t>
            </a:r>
            <a:endParaRPr lang="en-US" sz="3999" dirty="0">
              <a:solidFill>
                <a:srgbClr val="D8D6CF"/>
              </a:solidFill>
              <a:latin typeface="Muli Black"/>
            </a:endParaRPr>
          </a:p>
          <a:p>
            <a:pPr marL="863599" lvl="1" indent="-431800">
              <a:lnSpc>
                <a:spcPts val="6239"/>
              </a:lnSpc>
              <a:buFont typeface="Arial"/>
              <a:buChar char="•"/>
            </a:pPr>
            <a:r>
              <a:rPr lang="en-US" sz="3999" dirty="0">
                <a:solidFill>
                  <a:srgbClr val="D8D6CF"/>
                </a:solidFill>
                <a:latin typeface="Muli Black"/>
              </a:rPr>
              <a:t>Trang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tìm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kiếm</a:t>
            </a:r>
            <a:endParaRPr lang="en-US" sz="3999" dirty="0">
              <a:solidFill>
                <a:srgbClr val="D8D6CF"/>
              </a:solidFill>
              <a:latin typeface="Muli Black"/>
            </a:endParaRPr>
          </a:p>
          <a:p>
            <a:pPr marL="863599" lvl="1" indent="-431800">
              <a:lnSpc>
                <a:spcPts val="6239"/>
              </a:lnSpc>
              <a:buFont typeface="Arial"/>
              <a:buChar char="•"/>
            </a:pPr>
            <a:r>
              <a:rPr lang="en-US" sz="3999" dirty="0">
                <a:solidFill>
                  <a:srgbClr val="D8D6CF"/>
                </a:solidFill>
                <a:latin typeface="Muli Black"/>
              </a:rPr>
              <a:t>Trang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thông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tin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người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dùng</a:t>
            </a:r>
            <a:endParaRPr lang="en-US" sz="3999" dirty="0">
              <a:solidFill>
                <a:srgbClr val="D8D6CF"/>
              </a:solidFill>
              <a:latin typeface="Muli Black"/>
            </a:endParaRPr>
          </a:p>
          <a:p>
            <a:pPr marL="863599" lvl="1" indent="-431800">
              <a:lnSpc>
                <a:spcPts val="6239"/>
              </a:lnSpc>
              <a:buFont typeface="Arial"/>
              <a:buChar char="•"/>
            </a:pPr>
            <a:r>
              <a:rPr lang="en-US" sz="3999" dirty="0">
                <a:solidFill>
                  <a:srgbClr val="D8D6CF"/>
                </a:solidFill>
                <a:latin typeface="Muli Black"/>
              </a:rPr>
              <a:t>Trang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liên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hệ</a:t>
            </a:r>
            <a:endParaRPr lang="en-US" sz="3999" dirty="0">
              <a:solidFill>
                <a:srgbClr val="D8D6CF"/>
              </a:solidFill>
              <a:latin typeface="Muli Black"/>
            </a:endParaRPr>
          </a:p>
          <a:p>
            <a:pPr marL="863599" lvl="1" indent="-431800">
              <a:lnSpc>
                <a:spcPts val="6239"/>
              </a:lnSpc>
              <a:buFont typeface="Arial"/>
              <a:buChar char="•"/>
            </a:pPr>
            <a:r>
              <a:rPr lang="en-US" sz="3999" dirty="0">
                <a:solidFill>
                  <a:srgbClr val="D8D6CF"/>
                </a:solidFill>
                <a:latin typeface="Muli Black"/>
              </a:rPr>
              <a:t>Trang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giới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thiệu</a:t>
            </a:r>
            <a:endParaRPr lang="en-US" sz="3999" dirty="0">
              <a:solidFill>
                <a:srgbClr val="D8D6CF"/>
              </a:solidFill>
              <a:latin typeface="Muli Black"/>
            </a:endParaRPr>
          </a:p>
          <a:p>
            <a:pPr marL="863599" lvl="1" indent="-431800">
              <a:lnSpc>
                <a:spcPts val="6239"/>
              </a:lnSpc>
              <a:buFont typeface="Arial"/>
              <a:buChar char="•"/>
            </a:pPr>
            <a:r>
              <a:rPr lang="en-US" sz="3999" dirty="0">
                <a:solidFill>
                  <a:srgbClr val="D8D6CF"/>
                </a:solidFill>
                <a:latin typeface="Muli Black"/>
              </a:rPr>
              <a:t>Trang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đơn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hàng</a:t>
            </a:r>
            <a:endParaRPr lang="en-US" sz="3999" dirty="0">
              <a:solidFill>
                <a:srgbClr val="D8D6CF"/>
              </a:solidFill>
              <a:latin typeface="Muli Black"/>
            </a:endParaRPr>
          </a:p>
          <a:p>
            <a:pPr marL="863599" lvl="1" indent="-431800">
              <a:lnSpc>
                <a:spcPts val="6239"/>
              </a:lnSpc>
              <a:buFont typeface="Arial"/>
              <a:buChar char="•"/>
            </a:pPr>
            <a:r>
              <a:rPr lang="en-US" sz="3999" dirty="0">
                <a:solidFill>
                  <a:srgbClr val="D8D6CF"/>
                </a:solidFill>
                <a:latin typeface="Muli Black"/>
              </a:rPr>
              <a:t>Trang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giỏ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hàng</a:t>
            </a:r>
            <a:endParaRPr lang="en-US" sz="3999" dirty="0">
              <a:solidFill>
                <a:srgbClr val="D8D6CF"/>
              </a:solidFill>
              <a:latin typeface="Muli Black"/>
            </a:endParaRPr>
          </a:p>
          <a:p>
            <a:pPr marL="863599" lvl="1" indent="-431800">
              <a:lnSpc>
                <a:spcPts val="6239"/>
              </a:lnSpc>
              <a:buFont typeface="Arial"/>
              <a:buChar char="•"/>
            </a:pPr>
            <a:r>
              <a:rPr lang="en-US" sz="3999" dirty="0">
                <a:solidFill>
                  <a:srgbClr val="D8D6CF"/>
                </a:solidFill>
                <a:latin typeface="Muli Black"/>
              </a:rPr>
              <a:t>Trang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thanh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toán</a:t>
            </a:r>
            <a:endParaRPr lang="en-US" sz="3999" dirty="0">
              <a:solidFill>
                <a:srgbClr val="D8D6CF"/>
              </a:solidFill>
              <a:latin typeface="Muli Black"/>
            </a:endParaRPr>
          </a:p>
          <a:p>
            <a:pPr marL="863599" lvl="1" indent="-431800">
              <a:lnSpc>
                <a:spcPts val="6239"/>
              </a:lnSpc>
              <a:buFont typeface="Arial"/>
              <a:buChar char="•"/>
            </a:pPr>
            <a:r>
              <a:rPr lang="en-US" sz="3999" dirty="0">
                <a:solidFill>
                  <a:srgbClr val="D8D6CF"/>
                </a:solidFill>
                <a:latin typeface="Muli Black"/>
              </a:rPr>
              <a:t>Trang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đặt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hàng</a:t>
            </a:r>
            <a:endParaRPr lang="en-US" sz="3999" dirty="0">
              <a:solidFill>
                <a:srgbClr val="D8D6CF"/>
              </a:solidFill>
              <a:latin typeface="Muli Black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1715" y="51715"/>
            <a:ext cx="1482435" cy="1482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1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843"/>
            <a:ext cx="8720006" cy="6207032"/>
            <a:chOff x="0" y="0"/>
            <a:chExt cx="11626675" cy="827604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200" r="3200"/>
            <a:stretch>
              <a:fillRect/>
            </a:stretch>
          </p:blipFill>
          <p:spPr>
            <a:xfrm>
              <a:off x="0" y="0"/>
              <a:ext cx="11626675" cy="8276043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703820" y="6238875"/>
            <a:ext cx="2880360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259300" y="4472784"/>
            <a:ext cx="2640953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6393723"/>
            <a:ext cx="7746055" cy="2093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79"/>
              </a:lnSpc>
            </a:pPr>
            <a:r>
              <a:rPr lang="en-US" sz="5699" spc="136" dirty="0">
                <a:solidFill>
                  <a:srgbClr val="D8D6CF"/>
                </a:solidFill>
                <a:latin typeface="Bungee"/>
              </a:rPr>
              <a:t>Giao </a:t>
            </a:r>
            <a:r>
              <a:rPr lang="en-US" sz="5699" spc="136" dirty="0" err="1">
                <a:solidFill>
                  <a:srgbClr val="D8D6CF"/>
                </a:solidFill>
                <a:latin typeface="Bungee"/>
              </a:rPr>
              <a:t>diện</a:t>
            </a:r>
            <a:r>
              <a:rPr lang="en-US" sz="5699" spc="136" dirty="0">
                <a:solidFill>
                  <a:srgbClr val="D8D6CF"/>
                </a:solidFill>
                <a:latin typeface="Bungee"/>
              </a:rPr>
              <a:t>       </a:t>
            </a:r>
            <a:r>
              <a:rPr lang="en-US" sz="5699" spc="136" dirty="0" err="1">
                <a:solidFill>
                  <a:srgbClr val="D8D6CF"/>
                </a:solidFill>
                <a:latin typeface="Bungee"/>
              </a:rPr>
              <a:t>quản</a:t>
            </a:r>
            <a:r>
              <a:rPr lang="en-US" sz="5699" spc="136" dirty="0">
                <a:solidFill>
                  <a:srgbClr val="D8D6CF"/>
                </a:solidFill>
                <a:latin typeface="Bungee"/>
              </a:rPr>
              <a:t> </a:t>
            </a:r>
            <a:r>
              <a:rPr lang="en-US" sz="5699" spc="136" dirty="0" err="1">
                <a:solidFill>
                  <a:srgbClr val="D8D6CF"/>
                </a:solidFill>
                <a:latin typeface="Bungee"/>
              </a:rPr>
              <a:t>trị</a:t>
            </a:r>
            <a:r>
              <a:rPr lang="en-US" sz="5699" spc="136" dirty="0">
                <a:solidFill>
                  <a:srgbClr val="D8D6CF"/>
                </a:solidFill>
                <a:latin typeface="Bungee"/>
              </a:rPr>
              <a:t> </a:t>
            </a:r>
            <a:r>
              <a:rPr lang="en-US" sz="5699" spc="136" dirty="0" err="1">
                <a:solidFill>
                  <a:srgbClr val="D8D6CF"/>
                </a:solidFill>
                <a:latin typeface="Bungee"/>
              </a:rPr>
              <a:t>viên</a:t>
            </a:r>
            <a:endParaRPr lang="en-US" sz="5699" spc="136" dirty="0">
              <a:solidFill>
                <a:srgbClr val="D8D6CF"/>
              </a:solidFill>
              <a:latin typeface="Bunge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08639" y="915670"/>
            <a:ext cx="8079361" cy="813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8119"/>
              </a:lnSpc>
              <a:buFont typeface="Arial"/>
              <a:buChar char="•"/>
            </a:pPr>
            <a:r>
              <a:rPr lang="en-US" sz="3999" dirty="0">
                <a:solidFill>
                  <a:srgbClr val="D8D6CF"/>
                </a:solidFill>
                <a:latin typeface="Muli Black"/>
              </a:rPr>
              <a:t>Trang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đăng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nhập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,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đăng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ký</a:t>
            </a:r>
            <a:endParaRPr lang="en-US" sz="3999" dirty="0">
              <a:solidFill>
                <a:srgbClr val="D8D6CF"/>
              </a:solidFill>
              <a:latin typeface="Muli Black"/>
            </a:endParaRPr>
          </a:p>
          <a:p>
            <a:pPr marL="863599" lvl="1" indent="-431800">
              <a:lnSpc>
                <a:spcPts val="8119"/>
              </a:lnSpc>
              <a:buFont typeface="Arial"/>
              <a:buChar char="•"/>
            </a:pPr>
            <a:r>
              <a:rPr lang="en-US" sz="3999" dirty="0">
                <a:solidFill>
                  <a:srgbClr val="D8D6CF"/>
                </a:solidFill>
                <a:latin typeface="Muli Black"/>
              </a:rPr>
              <a:t>Trang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chủ</a:t>
            </a:r>
            <a:endParaRPr lang="en-US" sz="3999" dirty="0">
              <a:solidFill>
                <a:srgbClr val="D8D6CF"/>
              </a:solidFill>
              <a:latin typeface="Muli Black"/>
            </a:endParaRPr>
          </a:p>
          <a:p>
            <a:pPr marL="863599" lvl="1" indent="-431800">
              <a:lnSpc>
                <a:spcPts val="8119"/>
              </a:lnSpc>
              <a:buFont typeface="Arial"/>
              <a:buChar char="•"/>
            </a:pPr>
            <a:r>
              <a:rPr lang="en-US" sz="3999" dirty="0">
                <a:solidFill>
                  <a:srgbClr val="D8D6CF"/>
                </a:solidFill>
                <a:latin typeface="Muli Black"/>
              </a:rPr>
              <a:t>Trang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quản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lí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người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dùng</a:t>
            </a:r>
            <a:endParaRPr lang="en-US" sz="3999" dirty="0">
              <a:solidFill>
                <a:srgbClr val="D8D6CF"/>
              </a:solidFill>
              <a:latin typeface="Muli Black"/>
            </a:endParaRPr>
          </a:p>
          <a:p>
            <a:pPr marL="863599" lvl="1" indent="-431800">
              <a:lnSpc>
                <a:spcPts val="8119"/>
              </a:lnSpc>
              <a:buFont typeface="Arial"/>
              <a:buChar char="•"/>
            </a:pPr>
            <a:r>
              <a:rPr lang="en-US" sz="3999" dirty="0">
                <a:solidFill>
                  <a:srgbClr val="D8D6CF"/>
                </a:solidFill>
                <a:latin typeface="Muli Black"/>
              </a:rPr>
              <a:t>Trang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quản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lí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quản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trị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viên</a:t>
            </a:r>
            <a:endParaRPr lang="en-US" sz="3999" dirty="0">
              <a:solidFill>
                <a:srgbClr val="D8D6CF"/>
              </a:solidFill>
              <a:latin typeface="Muli Black"/>
            </a:endParaRPr>
          </a:p>
          <a:p>
            <a:pPr marL="863599" lvl="1" indent="-431800">
              <a:lnSpc>
                <a:spcPts val="8119"/>
              </a:lnSpc>
              <a:buFont typeface="Arial"/>
              <a:buChar char="•"/>
            </a:pPr>
            <a:r>
              <a:rPr lang="en-US" sz="3999" dirty="0">
                <a:solidFill>
                  <a:srgbClr val="D8D6CF"/>
                </a:solidFill>
                <a:latin typeface="Muli Black"/>
              </a:rPr>
              <a:t>Trang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quản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lí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tin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nhắn</a:t>
            </a:r>
            <a:endParaRPr lang="en-US" sz="3999" dirty="0">
              <a:solidFill>
                <a:srgbClr val="D8D6CF"/>
              </a:solidFill>
              <a:latin typeface="Muli Black"/>
            </a:endParaRPr>
          </a:p>
          <a:p>
            <a:pPr marL="863599" lvl="1" indent="-431800">
              <a:lnSpc>
                <a:spcPts val="8119"/>
              </a:lnSpc>
              <a:buFont typeface="Arial"/>
              <a:buChar char="•"/>
            </a:pPr>
            <a:r>
              <a:rPr lang="en-US" sz="3999" dirty="0">
                <a:solidFill>
                  <a:srgbClr val="D8D6CF"/>
                </a:solidFill>
                <a:latin typeface="Muli Black"/>
              </a:rPr>
              <a:t>Trang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quản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lí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đơn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đặt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hàng</a:t>
            </a:r>
            <a:endParaRPr lang="en-US" sz="3999" dirty="0">
              <a:solidFill>
                <a:srgbClr val="D8D6CF"/>
              </a:solidFill>
              <a:latin typeface="Muli Black"/>
            </a:endParaRPr>
          </a:p>
          <a:p>
            <a:pPr marL="863599" lvl="1" indent="-431800">
              <a:lnSpc>
                <a:spcPts val="8119"/>
              </a:lnSpc>
              <a:buFont typeface="Arial"/>
              <a:buChar char="•"/>
            </a:pPr>
            <a:r>
              <a:rPr lang="en-US" sz="3999" dirty="0">
                <a:solidFill>
                  <a:srgbClr val="D8D6CF"/>
                </a:solidFill>
                <a:latin typeface="Muli Black"/>
              </a:rPr>
              <a:t>Trang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quản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lí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sản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phẩm</a:t>
            </a:r>
            <a:endParaRPr lang="en-US" sz="3999" dirty="0">
              <a:solidFill>
                <a:srgbClr val="D8D6CF"/>
              </a:solidFill>
              <a:latin typeface="Muli Black"/>
            </a:endParaRPr>
          </a:p>
          <a:p>
            <a:pPr marL="863599" lvl="1" indent="-431800">
              <a:lnSpc>
                <a:spcPts val="8119"/>
              </a:lnSpc>
              <a:buFont typeface="Arial"/>
              <a:buChar char="•"/>
            </a:pP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Thống</a:t>
            </a:r>
            <a:r>
              <a:rPr lang="en-US" sz="3999" dirty="0">
                <a:solidFill>
                  <a:srgbClr val="D8D6CF"/>
                </a:solidFill>
                <a:latin typeface="Muli Black"/>
              </a:rPr>
              <a:t> </a:t>
            </a:r>
            <a:r>
              <a:rPr lang="en-US" sz="3999" dirty="0" err="1">
                <a:solidFill>
                  <a:srgbClr val="D8D6CF"/>
                </a:solidFill>
                <a:latin typeface="Muli Black"/>
              </a:rPr>
              <a:t>kê</a:t>
            </a:r>
            <a:endParaRPr lang="en-US" sz="3999" dirty="0">
              <a:solidFill>
                <a:srgbClr val="D8D6CF"/>
              </a:solidFill>
              <a:latin typeface="Muli Black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1715" y="51715"/>
            <a:ext cx="1482435" cy="1482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9650" y="1038225"/>
            <a:ext cx="16249650" cy="8229600"/>
            <a:chOff x="0" y="0"/>
            <a:chExt cx="21666200" cy="10972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2063" b="12063"/>
            <a:stretch>
              <a:fillRect/>
            </a:stretch>
          </p:blipFill>
          <p:spPr>
            <a:xfrm>
              <a:off x="0" y="0"/>
              <a:ext cx="21666200" cy="109728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-1281558" y="1028700"/>
            <a:ext cx="18540858" cy="0"/>
          </a:xfrm>
          <a:prstGeom prst="line">
            <a:avLst/>
          </a:prstGeom>
          <a:ln w="19050" cap="flat">
            <a:solidFill>
              <a:srgbClr val="921E1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009650" y="4825007"/>
            <a:ext cx="13234742" cy="3126736"/>
            <a:chOff x="0" y="0"/>
            <a:chExt cx="4862475" cy="11487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62475" cy="1148770"/>
            </a:xfrm>
            <a:custGeom>
              <a:avLst/>
              <a:gdLst/>
              <a:ahLst/>
              <a:cxnLst/>
              <a:rect l="l" t="t" r="r" b="b"/>
              <a:pathLst>
                <a:path w="4862475" h="1148770">
                  <a:moveTo>
                    <a:pt x="0" y="0"/>
                  </a:moveTo>
                  <a:lnTo>
                    <a:pt x="4862475" y="0"/>
                  </a:lnTo>
                  <a:lnTo>
                    <a:pt x="4862475" y="1148770"/>
                  </a:lnTo>
                  <a:lnTo>
                    <a:pt x="0" y="1148770"/>
                  </a:lnTo>
                  <a:close/>
                </a:path>
              </a:pathLst>
            </a:custGeom>
            <a:solidFill>
              <a:srgbClr val="FDFCF5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3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9650" y="7948469"/>
            <a:ext cx="13234742" cy="1300306"/>
            <a:chOff x="0" y="0"/>
            <a:chExt cx="4862475" cy="4777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62475" cy="477735"/>
            </a:xfrm>
            <a:custGeom>
              <a:avLst/>
              <a:gdLst/>
              <a:ahLst/>
              <a:cxnLst/>
              <a:rect l="l" t="t" r="r" b="b"/>
              <a:pathLst>
                <a:path w="4862475" h="477735">
                  <a:moveTo>
                    <a:pt x="0" y="0"/>
                  </a:moveTo>
                  <a:lnTo>
                    <a:pt x="4862475" y="0"/>
                  </a:lnTo>
                  <a:lnTo>
                    <a:pt x="4862475" y="477735"/>
                  </a:lnTo>
                  <a:lnTo>
                    <a:pt x="0" y="477735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35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rot="-5400000">
            <a:off x="11511348" y="4970131"/>
            <a:ext cx="11476854" cy="0"/>
          </a:xfrm>
          <a:prstGeom prst="line">
            <a:avLst/>
          </a:prstGeom>
          <a:ln w="19050" cap="flat">
            <a:solidFill>
              <a:srgbClr val="921E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09650" y="9239250"/>
            <a:ext cx="18879108" cy="0"/>
          </a:xfrm>
          <a:prstGeom prst="line">
            <a:avLst/>
          </a:prstGeom>
          <a:ln w="19050" cap="flat">
            <a:solidFill>
              <a:srgbClr val="921E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-462901" y="7929419"/>
            <a:ext cx="14726343" cy="0"/>
          </a:xfrm>
          <a:prstGeom prst="line">
            <a:avLst/>
          </a:prstGeom>
          <a:ln w="19050" cap="flat">
            <a:solidFill>
              <a:srgbClr val="921E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09650" y="4805957"/>
            <a:ext cx="13234742" cy="0"/>
          </a:xfrm>
          <a:prstGeom prst="line">
            <a:avLst/>
          </a:prstGeom>
          <a:ln w="19050" cap="flat">
            <a:solidFill>
              <a:srgbClr val="921E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-5400000">
            <a:off x="-4507289" y="5182093"/>
            <a:ext cx="11052928" cy="0"/>
          </a:xfrm>
          <a:prstGeom prst="line">
            <a:avLst/>
          </a:prstGeom>
          <a:ln w="19050" cap="flat">
            <a:solidFill>
              <a:srgbClr val="921E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-5400000">
            <a:off x="11288330" y="7762020"/>
            <a:ext cx="5893075" cy="0"/>
          </a:xfrm>
          <a:prstGeom prst="line">
            <a:avLst/>
          </a:prstGeom>
          <a:ln w="19050" cap="flat">
            <a:solidFill>
              <a:srgbClr val="921E1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715" y="51715"/>
            <a:ext cx="1482435" cy="1482435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969320" y="4979656"/>
            <a:ext cx="1793312" cy="179331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E1B7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418875" y="4808206"/>
            <a:ext cx="11788559" cy="3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2E2E2E"/>
                </a:solidFill>
                <a:latin typeface="Cabin SemiBold"/>
              </a:rPr>
              <a:t>4. KẾT LUẬN VÀ HƯỚNG PHÁT TRIỂN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69538" y="500963"/>
            <a:ext cx="5246370" cy="9285074"/>
            <a:chOff x="0" y="0"/>
            <a:chExt cx="1913890" cy="33872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3387220"/>
            </a:xfrm>
            <a:custGeom>
              <a:avLst/>
              <a:gdLst/>
              <a:ahLst/>
              <a:cxnLst/>
              <a:rect l="l" t="t" r="r" b="b"/>
              <a:pathLst>
                <a:path w="1913890" h="3387220">
                  <a:moveTo>
                    <a:pt x="1789430" y="3387220"/>
                  </a:moveTo>
                  <a:lnTo>
                    <a:pt x="124460" y="3387220"/>
                  </a:lnTo>
                  <a:cubicBezTo>
                    <a:pt x="55880" y="3387220"/>
                    <a:pt x="0" y="3331340"/>
                    <a:pt x="0" y="32627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262760"/>
                  </a:lnTo>
                  <a:cubicBezTo>
                    <a:pt x="1913890" y="3331340"/>
                    <a:pt x="1858010" y="3387220"/>
                    <a:pt x="1789430" y="338722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0" y="0"/>
            <a:ext cx="833939" cy="3027413"/>
            <a:chOff x="0" y="0"/>
            <a:chExt cx="219638" cy="7973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9638" cy="797343"/>
            </a:xfrm>
            <a:custGeom>
              <a:avLst/>
              <a:gdLst/>
              <a:ahLst/>
              <a:cxnLst/>
              <a:rect l="l" t="t" r="r" b="b"/>
              <a:pathLst>
                <a:path w="219638" h="797343">
                  <a:moveTo>
                    <a:pt x="0" y="0"/>
                  </a:moveTo>
                  <a:lnTo>
                    <a:pt x="219638" y="0"/>
                  </a:lnTo>
                  <a:lnTo>
                    <a:pt x="219638" y="797343"/>
                  </a:lnTo>
                  <a:lnTo>
                    <a:pt x="0" y="797343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92887" y="1187149"/>
            <a:ext cx="6789025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1105">
                <a:solidFill>
                  <a:srgbClr val="AE4E12"/>
                </a:solidFill>
                <a:latin typeface="Cabin SemiBold Bold"/>
              </a:rPr>
              <a:t>KẾT LUẬN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643945" y="-1459974"/>
            <a:ext cx="3871963" cy="387196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-1655159" y="5752246"/>
            <a:ext cx="2531459" cy="2531459"/>
            <a:chOff x="0" y="0"/>
            <a:chExt cx="6355080" cy="63550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925370" y="-1180389"/>
            <a:ext cx="2500888" cy="2500888"/>
            <a:chOff x="0" y="0"/>
            <a:chExt cx="6355080" cy="63550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715" y="51715"/>
            <a:ext cx="1482435" cy="1482435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876300" y="4918652"/>
            <a:ext cx="11226258" cy="1848333"/>
            <a:chOff x="0" y="0"/>
            <a:chExt cx="4550673" cy="7492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550673" cy="749240"/>
            </a:xfrm>
            <a:custGeom>
              <a:avLst/>
              <a:gdLst/>
              <a:ahLst/>
              <a:cxnLst/>
              <a:rect l="l" t="t" r="r" b="b"/>
              <a:pathLst>
                <a:path w="4550673" h="749240">
                  <a:moveTo>
                    <a:pt x="4426213" y="749240"/>
                  </a:moveTo>
                  <a:lnTo>
                    <a:pt x="124460" y="749240"/>
                  </a:lnTo>
                  <a:cubicBezTo>
                    <a:pt x="55880" y="749240"/>
                    <a:pt x="0" y="693360"/>
                    <a:pt x="0" y="624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26213" y="0"/>
                  </a:lnTo>
                  <a:cubicBezTo>
                    <a:pt x="4494793" y="0"/>
                    <a:pt x="4550673" y="55880"/>
                    <a:pt x="4550673" y="124460"/>
                  </a:cubicBezTo>
                  <a:lnTo>
                    <a:pt x="4550673" y="624780"/>
                  </a:lnTo>
                  <a:cubicBezTo>
                    <a:pt x="4550673" y="693360"/>
                    <a:pt x="4494793" y="749240"/>
                    <a:pt x="4426213" y="749240"/>
                  </a:cubicBezTo>
                  <a:close/>
                </a:path>
              </a:pathLst>
            </a:custGeom>
            <a:solidFill>
              <a:srgbClr val="F6CC8C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77981" y="2878362"/>
            <a:ext cx="11224577" cy="1848333"/>
            <a:chOff x="0" y="0"/>
            <a:chExt cx="4549992" cy="7492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549992" cy="749240"/>
            </a:xfrm>
            <a:custGeom>
              <a:avLst/>
              <a:gdLst/>
              <a:ahLst/>
              <a:cxnLst/>
              <a:rect l="l" t="t" r="r" b="b"/>
              <a:pathLst>
                <a:path w="4549992" h="749240">
                  <a:moveTo>
                    <a:pt x="4425532" y="749240"/>
                  </a:moveTo>
                  <a:lnTo>
                    <a:pt x="124460" y="749240"/>
                  </a:lnTo>
                  <a:cubicBezTo>
                    <a:pt x="55880" y="749240"/>
                    <a:pt x="0" y="693360"/>
                    <a:pt x="0" y="624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25532" y="0"/>
                  </a:lnTo>
                  <a:cubicBezTo>
                    <a:pt x="4494112" y="0"/>
                    <a:pt x="4549992" y="55880"/>
                    <a:pt x="4549992" y="124460"/>
                  </a:cubicBezTo>
                  <a:lnTo>
                    <a:pt x="4549992" y="624780"/>
                  </a:lnTo>
                  <a:cubicBezTo>
                    <a:pt x="4549992" y="693360"/>
                    <a:pt x="4494112" y="749240"/>
                    <a:pt x="4425532" y="74924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028700" y="2970263"/>
            <a:ext cx="11073858" cy="1607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9"/>
              </a:lnSpc>
            </a:pP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Hiểu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được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quy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trình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,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nghiệp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vụ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phát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triển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hệ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thống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website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đặt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đồ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ăn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: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Thêm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đồ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ăn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,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Tạo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danh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sách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sản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phẩm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đồ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ăn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hiển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thị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trong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website,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tạo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tính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năng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đặt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đồ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ăn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, …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 rot="-633437">
            <a:off x="12323421" y="1323629"/>
            <a:ext cx="3939634" cy="7795243"/>
            <a:chOff x="0" y="0"/>
            <a:chExt cx="2620010" cy="518414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58351" t="19312" r="-58351" b="19312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1" name="Group 31"/>
          <p:cNvGrpSpPr/>
          <p:nvPr/>
        </p:nvGrpSpPr>
        <p:grpSpPr>
          <a:xfrm rot="1327975">
            <a:off x="16076570" y="7416446"/>
            <a:ext cx="1734516" cy="1734516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613621" y="7783391"/>
            <a:ext cx="660414" cy="1000627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833939" y="6957486"/>
            <a:ext cx="11268620" cy="2395826"/>
            <a:chOff x="0" y="0"/>
            <a:chExt cx="4549992" cy="96737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549992" cy="967376"/>
            </a:xfrm>
            <a:custGeom>
              <a:avLst/>
              <a:gdLst/>
              <a:ahLst/>
              <a:cxnLst/>
              <a:rect l="l" t="t" r="r" b="b"/>
              <a:pathLst>
                <a:path w="4549992" h="967376">
                  <a:moveTo>
                    <a:pt x="4425532" y="967376"/>
                  </a:moveTo>
                  <a:lnTo>
                    <a:pt x="124460" y="967376"/>
                  </a:lnTo>
                  <a:cubicBezTo>
                    <a:pt x="55880" y="967376"/>
                    <a:pt x="0" y="911496"/>
                    <a:pt x="0" y="842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25532" y="0"/>
                  </a:lnTo>
                  <a:cubicBezTo>
                    <a:pt x="4494112" y="0"/>
                    <a:pt x="4549992" y="55880"/>
                    <a:pt x="4549992" y="124460"/>
                  </a:cubicBezTo>
                  <a:lnTo>
                    <a:pt x="4549992" y="842916"/>
                  </a:lnTo>
                  <a:cubicBezTo>
                    <a:pt x="4549992" y="911496"/>
                    <a:pt x="4494112" y="967376"/>
                    <a:pt x="4425532" y="967376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1028700" y="6990353"/>
            <a:ext cx="11073858" cy="2150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9"/>
              </a:lnSpc>
            </a:pP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Xây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dựng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phần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mềm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quản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lý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và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website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tìm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kiếm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thông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qua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quá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trình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khảo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sát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,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phân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tích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thiết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kế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hệ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thống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,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phân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tích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thiết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kế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cơ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sở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dữ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liệu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,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thiết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kế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và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đặc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tả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giao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diện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.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Xây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dựng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được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website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tìm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kiếm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và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đặt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đồ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ăn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Online.</a:t>
            </a:r>
          </a:p>
        </p:txBody>
      </p: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10426259" y="9017629"/>
            <a:ext cx="2874462" cy="2874462"/>
            <a:chOff x="0" y="0"/>
            <a:chExt cx="6355080" cy="63550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1028700" y="5010553"/>
            <a:ext cx="11073858" cy="1607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9"/>
              </a:lnSpc>
            </a:pP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Phân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tích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được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quy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trình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hoạt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động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và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các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chức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năng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của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hệ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thống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biểu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diễn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qua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các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biểu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đồ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UML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và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xây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dựng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cơ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sở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dữ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liệu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phù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hợp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trên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hệ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quản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trị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cơ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sở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dữ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liệu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MySQL.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7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44042" y="-185524"/>
            <a:ext cx="351256" cy="3131140"/>
            <a:chOff x="0" y="0"/>
            <a:chExt cx="92512" cy="8246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512" cy="824662"/>
            </a:xfrm>
            <a:custGeom>
              <a:avLst/>
              <a:gdLst/>
              <a:ahLst/>
              <a:cxnLst/>
              <a:rect l="l" t="t" r="r" b="b"/>
              <a:pathLst>
                <a:path w="92512" h="824662">
                  <a:moveTo>
                    <a:pt x="0" y="0"/>
                  </a:moveTo>
                  <a:lnTo>
                    <a:pt x="92512" y="0"/>
                  </a:lnTo>
                  <a:lnTo>
                    <a:pt x="92512" y="824662"/>
                  </a:lnTo>
                  <a:lnTo>
                    <a:pt x="0" y="824662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895298" y="3664869"/>
            <a:ext cx="3210365" cy="321036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b="-15751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657737" y="3664869"/>
            <a:ext cx="3210365" cy="321036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 b="-3961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20177" y="3664869"/>
            <a:ext cx="3210365" cy="321036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t="-4266" b="-132419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182616" y="3664869"/>
            <a:ext cx="3210365" cy="321036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 t="-3511" b="-162859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-2892386" y="9096362"/>
            <a:ext cx="23520977" cy="1190638"/>
            <a:chOff x="0" y="0"/>
            <a:chExt cx="13046163" cy="660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046163" cy="660400"/>
            </a:xfrm>
            <a:custGeom>
              <a:avLst/>
              <a:gdLst/>
              <a:ahLst/>
              <a:cxnLst/>
              <a:rect l="l" t="t" r="r" b="b"/>
              <a:pathLst>
                <a:path w="13046163" h="660400">
                  <a:moveTo>
                    <a:pt x="1292170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921704" y="0"/>
                  </a:lnTo>
                  <a:cubicBezTo>
                    <a:pt x="12990283" y="0"/>
                    <a:pt x="13046163" y="55880"/>
                    <a:pt x="13046163" y="124460"/>
                  </a:cubicBezTo>
                  <a:lnTo>
                    <a:pt x="13046163" y="535940"/>
                  </a:lnTo>
                  <a:cubicBezTo>
                    <a:pt x="13046163" y="604520"/>
                    <a:pt x="12990283" y="660400"/>
                    <a:pt x="12921704" y="660400"/>
                  </a:cubicBezTo>
                  <a:close/>
                </a:path>
              </a:pathLst>
            </a:custGeom>
            <a:solidFill>
              <a:srgbClr val="FDE1B7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6392981" y="8470725"/>
            <a:ext cx="2874462" cy="2874462"/>
            <a:chOff x="0" y="0"/>
            <a:chExt cx="6355080" cy="635508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5113079" y="-615482"/>
            <a:ext cx="3871963" cy="387196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-1188715" y="5781006"/>
            <a:ext cx="2531459" cy="2531459"/>
            <a:chOff x="0" y="0"/>
            <a:chExt cx="6355080" cy="635508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7925370" y="-1180389"/>
            <a:ext cx="2500888" cy="2500888"/>
            <a:chOff x="0" y="0"/>
            <a:chExt cx="6355080" cy="635508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715" y="51715"/>
            <a:ext cx="1482435" cy="1482435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2062049" y="861531"/>
            <a:ext cx="5022339" cy="2084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904"/>
              </a:lnSpc>
            </a:pPr>
            <a:r>
              <a:rPr lang="en-US" sz="12074">
                <a:solidFill>
                  <a:srgbClr val="2E2E2E"/>
                </a:solidFill>
                <a:latin typeface="League Gothic"/>
              </a:rPr>
              <a:t>THÀNH VIÊN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52294" y="7236228"/>
            <a:ext cx="3896372" cy="1028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AE4E12"/>
                </a:solidFill>
                <a:latin typeface="Asap SemiBold Bold"/>
              </a:rPr>
              <a:t>Đàng Anh Min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AE4E12"/>
                </a:solidFill>
                <a:latin typeface="Asap SemiBold Bold"/>
              </a:rPr>
              <a:t>2011068866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219906" y="8371516"/>
            <a:ext cx="2561149" cy="45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Barlow Medium"/>
              </a:rPr>
              <a:t>Nhóm Trưởng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314733" y="7236228"/>
            <a:ext cx="3896372" cy="1028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AE4E12"/>
                </a:solidFill>
                <a:latin typeface="Asap SemiBold Bold"/>
              </a:rPr>
              <a:t>Kiều Thị Hà Duyên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AE4E12"/>
                </a:solidFill>
                <a:latin typeface="Asap SemiBold Bold"/>
              </a:rPr>
              <a:t>2011064200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077173" y="7236228"/>
            <a:ext cx="3896372" cy="1028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AE4E12"/>
                </a:solidFill>
                <a:latin typeface="Asap SemiBold Bold"/>
              </a:rPr>
              <a:t>Phan Thị Anh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AE4E12"/>
                </a:solidFill>
                <a:latin typeface="Asap SemiBold Bold"/>
              </a:rPr>
              <a:t>2011065095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630541" y="7236228"/>
            <a:ext cx="3896372" cy="1028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AE4E12"/>
                </a:solidFill>
                <a:latin typeface="Asap SemiBold Bold"/>
              </a:rPr>
              <a:t>Trần Văn Dự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AE4E12"/>
                </a:solidFill>
                <a:latin typeface="Asap SemiBold Bold"/>
              </a:rPr>
              <a:t>2080601110</a:t>
            </a: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87665" y="0"/>
            <a:ext cx="12400335" cy="10511989"/>
            <a:chOff x="0" y="0"/>
            <a:chExt cx="4523676" cy="3834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23676" cy="3834802"/>
            </a:xfrm>
            <a:custGeom>
              <a:avLst/>
              <a:gdLst/>
              <a:ahLst/>
              <a:cxnLst/>
              <a:rect l="l" t="t" r="r" b="b"/>
              <a:pathLst>
                <a:path w="4523676" h="3834802">
                  <a:moveTo>
                    <a:pt x="0" y="0"/>
                  </a:moveTo>
                  <a:lnTo>
                    <a:pt x="4523676" y="0"/>
                  </a:lnTo>
                  <a:lnTo>
                    <a:pt x="4523676" y="3834802"/>
                  </a:lnTo>
                  <a:lnTo>
                    <a:pt x="0" y="3834802"/>
                  </a:lnTo>
                  <a:close/>
                </a:path>
              </a:pathLst>
            </a:custGeom>
            <a:solidFill>
              <a:srgbClr val="921E1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394459" y="-365231"/>
            <a:ext cx="2359764" cy="252864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89696" y="-749781"/>
            <a:ext cx="3990513" cy="4114800"/>
          </a:xfrm>
          <a:prstGeom prst="rect">
            <a:avLst/>
          </a:prstGeom>
        </p:spPr>
      </p:pic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6483540" y="167494"/>
          <a:ext cx="11519720" cy="9858409"/>
        </p:xfrm>
        <a:graphic>
          <a:graphicData uri="http://schemas.openxmlformats.org/drawingml/2006/table">
            <a:tbl>
              <a:tblPr/>
              <a:tblGrid>
                <a:gridCol w="265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9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6036">
                <a:tc gridSpan="2"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CHỨC NĂNG PHÁT TRIỂN TRONG TƯƠNG LAI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Light"/>
                        </a:rPr>
                        <a:t>CHỨC NĂNG PHÁT TRIỂN TRONG TƯƠNG LAI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6036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YÊU CẦU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NỘI DUNG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8100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TRANG NGƯỜI DÙNG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39746" lvl="1" indent="-269873" algn="ctr">
                        <a:lnSpc>
                          <a:spcPts val="3374"/>
                        </a:lnSpc>
                        <a:buFont typeface="Arial"/>
                        <a:buChar char="•"/>
                      </a:pP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Thêm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chức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năng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đăng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nhập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bên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thứ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ba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(Facebook, IG ..</a:t>
                      </a:r>
                    </a:p>
                    <a:p>
                      <a:pPr marL="539746" lvl="1" indent="-269873">
                        <a:lnSpc>
                          <a:spcPts val="3374"/>
                        </a:lnSpc>
                        <a:buFont typeface="Arial"/>
                        <a:buChar char="•"/>
                      </a:pP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Thêm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chatbot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để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giải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đáp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thắc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mắc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của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người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dùng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.</a:t>
                      </a:r>
                    </a:p>
                    <a:p>
                      <a:pPr marL="539746" lvl="1" indent="-269873" algn="just">
                        <a:lnSpc>
                          <a:spcPts val="3374"/>
                        </a:lnSpc>
                        <a:buFont typeface="Arial"/>
                        <a:buChar char="•"/>
                      </a:pP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Thêm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Captcha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vào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trang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đăng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nhập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đăng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ký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.</a:t>
                      </a:r>
                    </a:p>
                    <a:p>
                      <a:pPr marL="539746" lvl="1" indent="-269873" algn="just">
                        <a:lnSpc>
                          <a:spcPts val="3374"/>
                        </a:lnSpc>
                        <a:buFont typeface="Arial"/>
                        <a:buChar char="•"/>
                      </a:pP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Thêm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các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hình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thức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thanh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toán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mới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,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tiện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lợi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.</a:t>
                      </a:r>
                    </a:p>
                    <a:p>
                      <a:pPr marL="539746" lvl="1" indent="-269873" algn="just">
                        <a:lnSpc>
                          <a:spcPts val="3374"/>
                        </a:lnSpc>
                        <a:buFont typeface="Arial"/>
                        <a:buChar char="•"/>
                      </a:pP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Quảng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cáo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nhiều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để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tiếp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cận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người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dùng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.</a:t>
                      </a:r>
                    </a:p>
                    <a:p>
                      <a:pPr algn="ctr">
                        <a:lnSpc>
                          <a:spcPts val="3374"/>
                        </a:lnSpc>
                      </a:pPr>
                      <a:endParaRPr lang="en-US" sz="2499" dirty="0">
                        <a:solidFill>
                          <a:srgbClr val="FFFFFF"/>
                        </a:solidFill>
                        <a:latin typeface="Open Sans Ligh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823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Light"/>
                        </a:rPr>
                        <a:t>TRANG ADMIN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39746" lvl="1" indent="-269873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Thống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kê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được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số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lượt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khách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hàng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truy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cập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.</a:t>
                      </a:r>
                    </a:p>
                    <a:p>
                      <a:pPr marL="539746" lvl="1" indent="-269873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Chức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năng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chỉnh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sửa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giao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diện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người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dùng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và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giao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diện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trang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quản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trị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.</a:t>
                      </a:r>
                    </a:p>
                    <a:p>
                      <a:pPr marL="539746" lvl="1" indent="-269873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Quản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lý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các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banner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quảng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cáo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,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thêm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mới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,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cập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nhật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,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xóa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sửa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quảng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cáo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.</a:t>
                      </a:r>
                    </a:p>
                    <a:p>
                      <a:pPr marL="539746" lvl="1" indent="-269873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Bảo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mật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được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website</a:t>
                      </a:r>
                    </a:p>
                    <a:p>
                      <a:pPr marL="539746" lvl="1" indent="-269873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Phân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Open Sans Light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Open Sans Light"/>
                        </a:rPr>
                        <a:t>trang</a:t>
                      </a:r>
                      <a:endParaRPr lang="en-US" sz="2499" dirty="0">
                        <a:solidFill>
                          <a:srgbClr val="FFFFFF"/>
                        </a:solidFill>
                        <a:latin typeface="Open Sans Ligh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792933" y="286322"/>
            <a:ext cx="6125066" cy="156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8"/>
              </a:lnSpc>
            </a:pPr>
            <a:r>
              <a:rPr lang="en-US" sz="5699" spc="136">
                <a:solidFill>
                  <a:srgbClr val="921E13"/>
                </a:solidFill>
                <a:latin typeface="Cabin SemiBold Bold"/>
              </a:rPr>
              <a:t>HƯỚNG PHÁT TRIỂN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0219" y="3307869"/>
            <a:ext cx="5364121" cy="486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0"/>
              </a:lnSpc>
            </a:pPr>
            <a:r>
              <a:rPr lang="en-US" sz="3057" dirty="0" err="1">
                <a:solidFill>
                  <a:srgbClr val="854710"/>
                </a:solidFill>
                <a:latin typeface="Muli Bold"/>
              </a:rPr>
              <a:t>Bên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cạnh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đó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sẽ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bổ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sung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thêm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nhiều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chức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năng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hơn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nữa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để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tăng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tính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hiệu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quả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và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giúp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cho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người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dùng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sử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dụng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an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toàn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bảo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mật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hơn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.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Còn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một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số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lỗi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trong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hệ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thống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sẽ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được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khắc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phục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tốt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hơn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,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cho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website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sử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dụng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an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toàn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và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cải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tiến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 </a:t>
            </a:r>
            <a:r>
              <a:rPr lang="en-US" sz="3057" dirty="0" err="1">
                <a:solidFill>
                  <a:srgbClr val="854710"/>
                </a:solidFill>
                <a:latin typeface="Muli Bold"/>
              </a:rPr>
              <a:t>hơn</a:t>
            </a:r>
            <a:r>
              <a:rPr lang="en-US" sz="3057" dirty="0">
                <a:solidFill>
                  <a:srgbClr val="854710"/>
                </a:solidFill>
                <a:latin typeface="Muli Bold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715" y="51715"/>
            <a:ext cx="1482435" cy="14824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3106586"/>
            <a:chOff x="0" y="0"/>
            <a:chExt cx="12192000" cy="414211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4065" b="24065"/>
            <a:stretch>
              <a:fillRect/>
            </a:stretch>
          </p:blipFill>
          <p:spPr>
            <a:xfrm>
              <a:off x="0" y="0"/>
              <a:ext cx="12192000" cy="4142114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144000" y="0"/>
            <a:ext cx="9144000" cy="3106586"/>
            <a:chOff x="0" y="0"/>
            <a:chExt cx="12192000" cy="414211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25201" b="25201"/>
            <a:stretch>
              <a:fillRect/>
            </a:stretch>
          </p:blipFill>
          <p:spPr>
            <a:xfrm>
              <a:off x="0" y="0"/>
              <a:ext cx="12192000" cy="4142114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9144000" y="7246314"/>
            <a:ext cx="9144000" cy="3040686"/>
            <a:chOff x="0" y="0"/>
            <a:chExt cx="12192000" cy="405424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31651" b="18436"/>
            <a:stretch>
              <a:fillRect/>
            </a:stretch>
          </p:blipFill>
          <p:spPr>
            <a:xfrm>
              <a:off x="0" y="0"/>
              <a:ext cx="12192000" cy="4054248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0" y="7246314"/>
            <a:ext cx="9144000" cy="3106586"/>
            <a:chOff x="0" y="0"/>
            <a:chExt cx="12192000" cy="414211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t="20098" b="28908"/>
            <a:stretch>
              <a:fillRect/>
            </a:stretch>
          </p:blipFill>
          <p:spPr>
            <a:xfrm>
              <a:off x="0" y="0"/>
              <a:ext cx="12192000" cy="414211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715" y="51715"/>
            <a:ext cx="1482435" cy="148243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066681" y="3997093"/>
            <a:ext cx="1908239" cy="267353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0" y="5392204"/>
            <a:ext cx="2836115" cy="185411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055011" y="4764193"/>
            <a:ext cx="14177978" cy="1253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639"/>
              </a:lnSpc>
            </a:pPr>
            <a:r>
              <a:rPr lang="en-US" sz="9009" spc="216">
                <a:solidFill>
                  <a:srgbClr val="000000"/>
                </a:solidFill>
                <a:latin typeface="Black Mango SemiBold Bold"/>
              </a:rPr>
              <a:t>Thanks for watching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81464" y="2206292"/>
            <a:ext cx="6992379" cy="6581577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294381" y="1521570"/>
            <a:ext cx="4209246" cy="4209229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25047" b="-25047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681464" y="5050017"/>
            <a:ext cx="3682154" cy="3682139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25047" b="-2504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440863" y="1106796"/>
            <a:ext cx="818838" cy="81883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08571" y="1854733"/>
            <a:ext cx="633182" cy="63318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704661" y="2625596"/>
            <a:ext cx="445381" cy="44538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731360">
            <a:off x="13664615" y="8520210"/>
            <a:ext cx="818838" cy="81883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731360">
            <a:off x="14321706" y="7853040"/>
            <a:ext cx="633182" cy="63318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731360">
            <a:off x="14555246" y="7300499"/>
            <a:ext cx="445381" cy="44538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4399004" y="5143500"/>
            <a:ext cx="4383180" cy="4383162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58613" t="-5581" r="-23468" b="-15276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0" y="1106796"/>
            <a:ext cx="470320" cy="2054222"/>
            <a:chOff x="0" y="0"/>
            <a:chExt cx="123870" cy="54103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3870" cy="541030"/>
            </a:xfrm>
            <a:custGeom>
              <a:avLst/>
              <a:gdLst/>
              <a:ahLst/>
              <a:cxnLst/>
              <a:rect l="l" t="t" r="r" b="b"/>
              <a:pathLst>
                <a:path w="123870" h="541030">
                  <a:moveTo>
                    <a:pt x="0" y="0"/>
                  </a:moveTo>
                  <a:lnTo>
                    <a:pt x="123870" y="0"/>
                  </a:lnTo>
                  <a:lnTo>
                    <a:pt x="123870" y="541030"/>
                  </a:lnTo>
                  <a:lnTo>
                    <a:pt x="0" y="5410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28700" y="3542925"/>
            <a:ext cx="4685744" cy="1693874"/>
            <a:chOff x="0" y="0"/>
            <a:chExt cx="1899412" cy="6866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899412" cy="686628"/>
            </a:xfrm>
            <a:custGeom>
              <a:avLst/>
              <a:gdLst/>
              <a:ahLst/>
              <a:cxnLst/>
              <a:rect l="l" t="t" r="r" b="b"/>
              <a:pathLst>
                <a:path w="1899412" h="686628">
                  <a:moveTo>
                    <a:pt x="1774952" y="686628"/>
                  </a:moveTo>
                  <a:lnTo>
                    <a:pt x="124460" y="686628"/>
                  </a:lnTo>
                  <a:cubicBezTo>
                    <a:pt x="55880" y="686628"/>
                    <a:pt x="0" y="630748"/>
                    <a:pt x="0" y="5621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4952" y="0"/>
                  </a:lnTo>
                  <a:cubicBezTo>
                    <a:pt x="1843532" y="0"/>
                    <a:pt x="1899412" y="55880"/>
                    <a:pt x="1899412" y="124460"/>
                  </a:cubicBezTo>
                  <a:lnTo>
                    <a:pt x="1899412" y="562168"/>
                  </a:lnTo>
                  <a:cubicBezTo>
                    <a:pt x="1899412" y="630748"/>
                    <a:pt x="1843532" y="686628"/>
                    <a:pt x="1774952" y="686628"/>
                  </a:cubicBezTo>
                  <a:close/>
                </a:path>
              </a:pathLst>
            </a:custGeom>
            <a:solidFill>
              <a:srgbClr val="F6CC8C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816693" y="5236799"/>
            <a:ext cx="4685744" cy="1693874"/>
            <a:chOff x="0" y="0"/>
            <a:chExt cx="1899412" cy="68662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899412" cy="686628"/>
            </a:xfrm>
            <a:custGeom>
              <a:avLst/>
              <a:gdLst/>
              <a:ahLst/>
              <a:cxnLst/>
              <a:rect l="l" t="t" r="r" b="b"/>
              <a:pathLst>
                <a:path w="1899412" h="686628">
                  <a:moveTo>
                    <a:pt x="1774952" y="686628"/>
                  </a:moveTo>
                  <a:lnTo>
                    <a:pt x="124460" y="686628"/>
                  </a:lnTo>
                  <a:cubicBezTo>
                    <a:pt x="55880" y="686628"/>
                    <a:pt x="0" y="630748"/>
                    <a:pt x="0" y="5621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4952" y="0"/>
                  </a:lnTo>
                  <a:cubicBezTo>
                    <a:pt x="1843532" y="0"/>
                    <a:pt x="1899412" y="55880"/>
                    <a:pt x="1899412" y="124460"/>
                  </a:cubicBezTo>
                  <a:lnTo>
                    <a:pt x="1899412" y="562168"/>
                  </a:lnTo>
                  <a:cubicBezTo>
                    <a:pt x="1899412" y="630748"/>
                    <a:pt x="1843532" y="686628"/>
                    <a:pt x="1774952" y="686628"/>
                  </a:cubicBezTo>
                  <a:close/>
                </a:path>
              </a:pathLst>
            </a:custGeom>
            <a:solidFill>
              <a:srgbClr val="FDE1B7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028700" y="6930673"/>
            <a:ext cx="4685744" cy="1693874"/>
            <a:chOff x="0" y="0"/>
            <a:chExt cx="1899412" cy="68662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899412" cy="686628"/>
            </a:xfrm>
            <a:custGeom>
              <a:avLst/>
              <a:gdLst/>
              <a:ahLst/>
              <a:cxnLst/>
              <a:rect l="l" t="t" r="r" b="b"/>
              <a:pathLst>
                <a:path w="1899412" h="686628">
                  <a:moveTo>
                    <a:pt x="1774952" y="686628"/>
                  </a:moveTo>
                  <a:lnTo>
                    <a:pt x="124460" y="686628"/>
                  </a:lnTo>
                  <a:cubicBezTo>
                    <a:pt x="55880" y="686628"/>
                    <a:pt x="0" y="630748"/>
                    <a:pt x="0" y="5621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4952" y="0"/>
                  </a:lnTo>
                  <a:cubicBezTo>
                    <a:pt x="1843532" y="0"/>
                    <a:pt x="1899412" y="55880"/>
                    <a:pt x="1899412" y="124460"/>
                  </a:cubicBezTo>
                  <a:lnTo>
                    <a:pt x="1899412" y="562168"/>
                  </a:lnTo>
                  <a:cubicBezTo>
                    <a:pt x="1899412" y="630748"/>
                    <a:pt x="1843532" y="686628"/>
                    <a:pt x="1774952" y="686628"/>
                  </a:cubicBezTo>
                  <a:close/>
                </a:path>
              </a:pathLst>
            </a:custGeom>
            <a:solidFill>
              <a:srgbClr val="F6CC8C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5918943" y="8351018"/>
            <a:ext cx="4685744" cy="1693874"/>
            <a:chOff x="0" y="0"/>
            <a:chExt cx="1899412" cy="68662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899412" cy="686628"/>
            </a:xfrm>
            <a:custGeom>
              <a:avLst/>
              <a:gdLst/>
              <a:ahLst/>
              <a:cxnLst/>
              <a:rect l="l" t="t" r="r" b="b"/>
              <a:pathLst>
                <a:path w="1899412" h="686628">
                  <a:moveTo>
                    <a:pt x="1774952" y="686628"/>
                  </a:moveTo>
                  <a:lnTo>
                    <a:pt x="124460" y="686628"/>
                  </a:lnTo>
                  <a:cubicBezTo>
                    <a:pt x="55880" y="686628"/>
                    <a:pt x="0" y="630748"/>
                    <a:pt x="0" y="5621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4952" y="0"/>
                  </a:lnTo>
                  <a:cubicBezTo>
                    <a:pt x="1843532" y="0"/>
                    <a:pt x="1899412" y="55880"/>
                    <a:pt x="1899412" y="124460"/>
                  </a:cubicBezTo>
                  <a:lnTo>
                    <a:pt x="1899412" y="562168"/>
                  </a:lnTo>
                  <a:cubicBezTo>
                    <a:pt x="1899412" y="630748"/>
                    <a:pt x="1843532" y="686628"/>
                    <a:pt x="1774952" y="686628"/>
                  </a:cubicBezTo>
                  <a:close/>
                </a:path>
              </a:pathLst>
            </a:custGeom>
            <a:solidFill>
              <a:srgbClr val="FDE1B7"/>
            </a:solidFill>
          </p:spPr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15574276" y="-1439149"/>
            <a:ext cx="4231540" cy="4231540"/>
            <a:chOff x="0" y="0"/>
            <a:chExt cx="6355080" cy="635508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470320" y="8891247"/>
            <a:ext cx="3727770" cy="3727770"/>
            <a:chOff x="0" y="0"/>
            <a:chExt cx="6355080" cy="63550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6352018" y="8351018"/>
            <a:ext cx="3871963" cy="387196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028700" y="1244578"/>
            <a:ext cx="5763396" cy="191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44"/>
              </a:lnSpc>
            </a:pPr>
            <a:r>
              <a:rPr lang="en-US" sz="11174" dirty="0">
                <a:solidFill>
                  <a:srgbClr val="2E2E2E"/>
                </a:solidFill>
                <a:latin typeface="Cabin SemiBold"/>
              </a:rPr>
              <a:t>BỐ CỤC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715" y="51715"/>
            <a:ext cx="1482435" cy="1482435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1130949" y="3567802"/>
            <a:ext cx="4041597" cy="155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53" lvl="1" algn="ctr">
              <a:lnSpc>
                <a:spcPts val="6299"/>
              </a:lnSpc>
            </a:pPr>
            <a:r>
              <a:rPr lang="en-US" sz="4499" dirty="0">
                <a:solidFill>
                  <a:srgbClr val="AE4E12"/>
                </a:solidFill>
                <a:latin typeface="Asap SemiBold Bold"/>
              </a:rPr>
              <a:t>1. </a:t>
            </a:r>
            <a:r>
              <a:rPr lang="en-US" sz="4499" dirty="0" err="1">
                <a:solidFill>
                  <a:srgbClr val="AE4E12"/>
                </a:solidFill>
                <a:latin typeface="Asap SemiBold Bold"/>
              </a:rPr>
              <a:t>Tổng</a:t>
            </a:r>
            <a:r>
              <a:rPr lang="en-US" sz="4499" dirty="0">
                <a:solidFill>
                  <a:srgbClr val="AE4E12"/>
                </a:solidFill>
                <a:latin typeface="Asap SemiBold Bold"/>
              </a:rPr>
              <a:t> Quan </a:t>
            </a:r>
            <a:r>
              <a:rPr lang="en-US" sz="4499" dirty="0" err="1">
                <a:solidFill>
                  <a:srgbClr val="AE4E12"/>
                </a:solidFill>
                <a:latin typeface="Asap SemiBold Bold"/>
              </a:rPr>
              <a:t>Đồ</a:t>
            </a:r>
            <a:r>
              <a:rPr lang="en-US" sz="4499" dirty="0">
                <a:solidFill>
                  <a:srgbClr val="AE4E12"/>
                </a:solidFill>
                <a:latin typeface="Asap SemiBold Bold"/>
              </a:rPr>
              <a:t> </a:t>
            </a:r>
            <a:r>
              <a:rPr lang="en-US" sz="4499" dirty="0" err="1">
                <a:solidFill>
                  <a:srgbClr val="AE4E12"/>
                </a:solidFill>
                <a:latin typeface="Asap SemiBold Bold"/>
              </a:rPr>
              <a:t>Án</a:t>
            </a:r>
            <a:endParaRPr lang="en-US" sz="4499" dirty="0">
              <a:solidFill>
                <a:srgbClr val="AE4E12"/>
              </a:solidFill>
              <a:latin typeface="Asap SemiBold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5918943" y="5283614"/>
            <a:ext cx="4481245" cy="155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AE4E12"/>
                </a:solidFill>
                <a:latin typeface="Asap SemiBold Bold"/>
              </a:rPr>
              <a:t>2. </a:t>
            </a:r>
            <a:r>
              <a:rPr lang="en-US" sz="4499" dirty="0" err="1">
                <a:solidFill>
                  <a:srgbClr val="AE4E12"/>
                </a:solidFill>
                <a:latin typeface="Asap SemiBold Bold"/>
              </a:rPr>
              <a:t>Mô</a:t>
            </a:r>
            <a:r>
              <a:rPr lang="en-US" sz="4499" dirty="0">
                <a:solidFill>
                  <a:srgbClr val="AE4E12"/>
                </a:solidFill>
                <a:latin typeface="Asap SemiBold Bold"/>
              </a:rPr>
              <a:t> </a:t>
            </a:r>
            <a:r>
              <a:rPr lang="en-US" sz="4499" dirty="0" err="1">
                <a:solidFill>
                  <a:srgbClr val="AE4E12"/>
                </a:solidFill>
                <a:latin typeface="Asap SemiBold Bold"/>
              </a:rPr>
              <a:t>Hình</a:t>
            </a:r>
            <a:r>
              <a:rPr lang="en-US" sz="4499" dirty="0">
                <a:solidFill>
                  <a:srgbClr val="AE4E12"/>
                </a:solidFill>
                <a:latin typeface="Asap SemiBold Bold"/>
              </a:rPr>
              <a:t> </a:t>
            </a:r>
            <a:r>
              <a:rPr lang="en-US" sz="4499" dirty="0" err="1">
                <a:solidFill>
                  <a:srgbClr val="AE4E12"/>
                </a:solidFill>
                <a:latin typeface="Asap SemiBold Bold"/>
              </a:rPr>
              <a:t>Hóa</a:t>
            </a:r>
            <a:r>
              <a:rPr lang="en-US" sz="4499" dirty="0">
                <a:solidFill>
                  <a:srgbClr val="AE4E12"/>
                </a:solidFill>
                <a:latin typeface="Asap SemiBold Bold"/>
              </a:rPr>
              <a:t> </a:t>
            </a:r>
            <a:r>
              <a:rPr lang="en-US" sz="4499" dirty="0" err="1">
                <a:solidFill>
                  <a:srgbClr val="AE4E12"/>
                </a:solidFill>
                <a:latin typeface="Asap SemiBold Bold"/>
              </a:rPr>
              <a:t>Nghiệp</a:t>
            </a:r>
            <a:r>
              <a:rPr lang="en-US" sz="4499" dirty="0">
                <a:solidFill>
                  <a:srgbClr val="AE4E12"/>
                </a:solidFill>
                <a:latin typeface="Asap SemiBold Bold"/>
              </a:rPr>
              <a:t> </a:t>
            </a:r>
            <a:r>
              <a:rPr lang="en-US" sz="4499" dirty="0" err="1">
                <a:solidFill>
                  <a:srgbClr val="AE4E12"/>
                </a:solidFill>
                <a:latin typeface="Asap SemiBold Bold"/>
              </a:rPr>
              <a:t>Vụ</a:t>
            </a:r>
            <a:endParaRPr lang="en-US" sz="4499" dirty="0">
              <a:solidFill>
                <a:srgbClr val="AE4E12"/>
              </a:solidFill>
              <a:latin typeface="Asap SemiBold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130949" y="6958457"/>
            <a:ext cx="4481245" cy="155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AE4E12"/>
                </a:solidFill>
                <a:latin typeface="Asap SemiBold Bold"/>
              </a:rPr>
              <a:t>3. Giao </a:t>
            </a:r>
            <a:r>
              <a:rPr lang="en-US" sz="4499" dirty="0" err="1">
                <a:solidFill>
                  <a:srgbClr val="AE4E12"/>
                </a:solidFill>
                <a:latin typeface="Asap SemiBold Bold"/>
              </a:rPr>
              <a:t>diện</a:t>
            </a:r>
            <a:r>
              <a:rPr lang="en-US" sz="4499" dirty="0">
                <a:solidFill>
                  <a:srgbClr val="AE4E12"/>
                </a:solidFill>
                <a:latin typeface="Asap SemiBold Bold"/>
              </a:rPr>
              <a:t> Website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021192" y="8378803"/>
            <a:ext cx="4481245" cy="155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AE4E12"/>
                </a:solidFill>
                <a:latin typeface="Asap SemiBold Bold"/>
              </a:rPr>
              <a:t>4. </a:t>
            </a:r>
            <a:r>
              <a:rPr lang="en-US" sz="4499" dirty="0" err="1">
                <a:solidFill>
                  <a:srgbClr val="AE4E12"/>
                </a:solidFill>
                <a:latin typeface="Asap SemiBold Bold"/>
              </a:rPr>
              <a:t>Kết</a:t>
            </a:r>
            <a:r>
              <a:rPr lang="en-US" sz="4499" dirty="0">
                <a:solidFill>
                  <a:srgbClr val="AE4E12"/>
                </a:solidFill>
                <a:latin typeface="Asap SemiBold Bold"/>
              </a:rPr>
              <a:t> </a:t>
            </a:r>
            <a:r>
              <a:rPr lang="en-US" sz="4499" dirty="0" err="1">
                <a:solidFill>
                  <a:srgbClr val="AE4E12"/>
                </a:solidFill>
                <a:latin typeface="Asap SemiBold Bold"/>
              </a:rPr>
              <a:t>Luận</a:t>
            </a:r>
            <a:r>
              <a:rPr lang="en-US" sz="4499" dirty="0">
                <a:solidFill>
                  <a:srgbClr val="AE4E12"/>
                </a:solidFill>
                <a:latin typeface="Asap SemiBold Bold"/>
              </a:rPr>
              <a:t> </a:t>
            </a:r>
            <a:r>
              <a:rPr lang="en-US" sz="4499" dirty="0" err="1">
                <a:solidFill>
                  <a:srgbClr val="AE4E12"/>
                </a:solidFill>
                <a:latin typeface="Asap SemiBold Bold"/>
              </a:rPr>
              <a:t>Và</a:t>
            </a:r>
            <a:r>
              <a:rPr lang="en-US" sz="4499" dirty="0">
                <a:solidFill>
                  <a:srgbClr val="AE4E12"/>
                </a:solidFill>
                <a:latin typeface="Asap SemiBold Bold"/>
              </a:rPr>
              <a:t> </a:t>
            </a:r>
            <a:r>
              <a:rPr lang="en-US" sz="4499" dirty="0" err="1">
                <a:solidFill>
                  <a:srgbClr val="AE4E12"/>
                </a:solidFill>
                <a:latin typeface="Asap SemiBold Bold"/>
              </a:rPr>
              <a:t>Hướng</a:t>
            </a:r>
            <a:r>
              <a:rPr lang="en-US" sz="4499" dirty="0">
                <a:solidFill>
                  <a:srgbClr val="AE4E12"/>
                </a:solidFill>
                <a:latin typeface="Asap SemiBold Bold"/>
              </a:rPr>
              <a:t> </a:t>
            </a:r>
            <a:r>
              <a:rPr lang="en-US" sz="4499" dirty="0" err="1">
                <a:solidFill>
                  <a:srgbClr val="AE4E12"/>
                </a:solidFill>
                <a:latin typeface="Asap SemiBold Bold"/>
              </a:rPr>
              <a:t>Phát</a:t>
            </a:r>
            <a:r>
              <a:rPr lang="en-US" sz="4499" dirty="0">
                <a:solidFill>
                  <a:srgbClr val="AE4E12"/>
                </a:solidFill>
                <a:latin typeface="Asap SemiBold Bold"/>
              </a:rPr>
              <a:t> </a:t>
            </a:r>
            <a:r>
              <a:rPr lang="en-US" sz="4499" dirty="0" err="1">
                <a:solidFill>
                  <a:srgbClr val="AE4E12"/>
                </a:solidFill>
                <a:latin typeface="Asap SemiBold Bold"/>
              </a:rPr>
              <a:t>Triển</a:t>
            </a:r>
            <a:endParaRPr lang="en-US" sz="4499" dirty="0">
              <a:solidFill>
                <a:srgbClr val="AE4E12"/>
              </a:solidFill>
              <a:latin typeface="Asap SemiBold Bold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74299" y="17297"/>
            <a:ext cx="10780003" cy="10287000"/>
            <a:chOff x="0" y="0"/>
            <a:chExt cx="1437333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r="48389"/>
            <a:stretch>
              <a:fillRect/>
            </a:stretch>
          </p:blipFill>
          <p:spPr>
            <a:xfrm>
              <a:off x="0" y="0"/>
              <a:ext cx="14373338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5400000">
            <a:off x="16734014" y="5871304"/>
            <a:ext cx="351256" cy="2668123"/>
            <a:chOff x="0" y="0"/>
            <a:chExt cx="92512" cy="7027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512" cy="702716"/>
            </a:xfrm>
            <a:custGeom>
              <a:avLst/>
              <a:gdLst/>
              <a:ahLst/>
              <a:cxnLst/>
              <a:rect l="l" t="t" r="r" b="b"/>
              <a:pathLst>
                <a:path w="92512" h="702716">
                  <a:moveTo>
                    <a:pt x="0" y="0"/>
                  </a:moveTo>
                  <a:lnTo>
                    <a:pt x="92512" y="0"/>
                  </a:lnTo>
                  <a:lnTo>
                    <a:pt x="92512" y="702716"/>
                  </a:lnTo>
                  <a:lnTo>
                    <a:pt x="0" y="702716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 flipH="1">
            <a:off x="1741576" y="2481239"/>
            <a:ext cx="10530459" cy="55679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 flipH="1">
            <a:off x="2218193" y="2490085"/>
            <a:ext cx="10530459" cy="556798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6909642" y="8908642"/>
            <a:ext cx="2756717" cy="275671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9388916">
            <a:off x="8955083" y="1796721"/>
            <a:ext cx="818838" cy="81883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9388916">
            <a:off x="9359691" y="1039409"/>
            <a:ext cx="633182" cy="63318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9388916">
            <a:off x="9456531" y="393741"/>
            <a:ext cx="445381" cy="44538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6275323" y="-903775"/>
            <a:ext cx="3040413" cy="3040413"/>
            <a:chOff x="0" y="0"/>
            <a:chExt cx="6355080" cy="63550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6750382" y="8141112"/>
            <a:ext cx="3040413" cy="3040413"/>
            <a:chOff x="0" y="0"/>
            <a:chExt cx="6355080" cy="635508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1715" y="51715"/>
            <a:ext cx="1482435" cy="1482435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395582" y="3503447"/>
            <a:ext cx="8514060" cy="3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algn="ctr">
              <a:lnSpc>
                <a:spcPts val="12599"/>
              </a:lnSpc>
            </a:pPr>
            <a:r>
              <a:rPr lang="en-US" sz="9000" dirty="0">
                <a:solidFill>
                  <a:srgbClr val="2E2E2E"/>
                </a:solidFill>
                <a:latin typeface="Cabin SemiBold"/>
              </a:rPr>
              <a:t>1. TỔNG QUAN ĐỒ ÁN</a:t>
            </a: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12059692" y="373073"/>
            <a:ext cx="351256" cy="2668123"/>
            <a:chOff x="0" y="0"/>
            <a:chExt cx="92512" cy="7027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512" cy="702716"/>
            </a:xfrm>
            <a:custGeom>
              <a:avLst/>
              <a:gdLst/>
              <a:ahLst/>
              <a:cxnLst/>
              <a:rect l="l" t="t" r="r" b="b"/>
              <a:pathLst>
                <a:path w="92512" h="702716">
                  <a:moveTo>
                    <a:pt x="0" y="0"/>
                  </a:moveTo>
                  <a:lnTo>
                    <a:pt x="92512" y="0"/>
                  </a:lnTo>
                  <a:lnTo>
                    <a:pt x="92512" y="702716"/>
                  </a:lnTo>
                  <a:lnTo>
                    <a:pt x="0" y="702716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3660" y="1845370"/>
            <a:ext cx="16580679" cy="797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0" lvl="1" indent="-431795">
              <a:lnSpc>
                <a:spcPts val="7999"/>
              </a:lnSpc>
              <a:buFont typeface="Arial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Muli Bold"/>
              </a:rPr>
              <a:t>Thương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mại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điện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tử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là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một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những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ngành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gây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nên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những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thay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đổi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của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kinh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tế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toàn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cầu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. </a:t>
            </a:r>
          </a:p>
          <a:p>
            <a:pPr marL="863590" lvl="1" indent="-431795">
              <a:lnSpc>
                <a:spcPts val="7999"/>
              </a:lnSpc>
              <a:buFont typeface="Arial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Muli Bold"/>
              </a:rPr>
              <a:t>Tiết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kiệm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doanh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thu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bán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hàng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quản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lý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bán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hàng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. </a:t>
            </a:r>
          </a:p>
          <a:p>
            <a:pPr marL="863590" lvl="1" indent="-431795">
              <a:lnSpc>
                <a:spcPts val="7999"/>
              </a:lnSpc>
              <a:buFont typeface="Arial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Muli Bold"/>
              </a:rPr>
              <a:t>Đo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lường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đánh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giá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nhu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cầu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thị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trường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hết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sức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nhanh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chóng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. </a:t>
            </a:r>
          </a:p>
          <a:p>
            <a:pPr marL="863590" lvl="1" indent="-431795">
              <a:lnSpc>
                <a:spcPts val="7999"/>
              </a:lnSpc>
              <a:buFont typeface="Arial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Muli Bold"/>
              </a:rPr>
              <a:t>Đối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với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hệ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thống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website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bán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các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đặc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sản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địa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phương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cũng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có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cùng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xu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hướng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tiếp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cận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đó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. </a:t>
            </a:r>
          </a:p>
          <a:p>
            <a:pPr marL="863590" lvl="1" indent="-431795">
              <a:lnSpc>
                <a:spcPts val="7999"/>
              </a:lnSpc>
              <a:buFont typeface="Arial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Muli Bold"/>
              </a:rPr>
              <a:t>Đây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là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phương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thức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tiếp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cận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thông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tin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nhanh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chính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xác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chi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phí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Bold"/>
              </a:rPr>
              <a:t>thấp</a:t>
            </a:r>
            <a:r>
              <a:rPr lang="en-US" sz="3999" dirty="0">
                <a:solidFill>
                  <a:srgbClr val="000000"/>
                </a:solidFill>
                <a:latin typeface="Muli Bold"/>
              </a:rPr>
              <a:t>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909642" y="8908642"/>
            <a:ext cx="2756717" cy="275671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9388916">
            <a:off x="1558671" y="1297716"/>
            <a:ext cx="818838" cy="81883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9388916">
            <a:off x="2068124" y="716032"/>
            <a:ext cx="633182" cy="6331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9388916">
            <a:off x="2164963" y="70364"/>
            <a:ext cx="445381" cy="44538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5914133" y="-727274"/>
            <a:ext cx="3040413" cy="3040413"/>
            <a:chOff x="0" y="0"/>
            <a:chExt cx="6355080" cy="635508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-1520207" y="8766793"/>
            <a:ext cx="3040413" cy="3040413"/>
            <a:chOff x="0" y="0"/>
            <a:chExt cx="6355080" cy="63550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715" y="51715"/>
            <a:ext cx="1482435" cy="1482435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4061072" y="331791"/>
            <a:ext cx="10165856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1105" dirty="0">
                <a:solidFill>
                  <a:srgbClr val="AE4E12"/>
                </a:solidFill>
                <a:latin typeface="Cabin SemiBold"/>
              </a:rPr>
              <a:t>GIỚI THIỆU ĐỀ TÀI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7310057"/>
            <a:ext cx="351256" cy="1948243"/>
            <a:chOff x="0" y="0"/>
            <a:chExt cx="92512" cy="5131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512" cy="513117"/>
            </a:xfrm>
            <a:custGeom>
              <a:avLst/>
              <a:gdLst/>
              <a:ahLst/>
              <a:cxnLst/>
              <a:rect l="l" t="t" r="r" b="b"/>
              <a:pathLst>
                <a:path w="92512" h="513117">
                  <a:moveTo>
                    <a:pt x="0" y="0"/>
                  </a:moveTo>
                  <a:lnTo>
                    <a:pt x="92512" y="0"/>
                  </a:lnTo>
                  <a:lnTo>
                    <a:pt x="92512" y="513117"/>
                  </a:lnTo>
                  <a:lnTo>
                    <a:pt x="0" y="5131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6830" y="1226888"/>
            <a:ext cx="6992379" cy="658157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9144000" y="1105037"/>
            <a:ext cx="12582991" cy="2865891"/>
            <a:chOff x="0" y="0"/>
            <a:chExt cx="3289616" cy="749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89616" cy="749240"/>
            </a:xfrm>
            <a:custGeom>
              <a:avLst/>
              <a:gdLst/>
              <a:ahLst/>
              <a:cxnLst/>
              <a:rect l="l" t="t" r="r" b="b"/>
              <a:pathLst>
                <a:path w="3289616" h="749240">
                  <a:moveTo>
                    <a:pt x="3165156" y="749240"/>
                  </a:moveTo>
                  <a:lnTo>
                    <a:pt x="124460" y="749240"/>
                  </a:lnTo>
                  <a:cubicBezTo>
                    <a:pt x="55880" y="749240"/>
                    <a:pt x="0" y="693360"/>
                    <a:pt x="0" y="624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65156" y="0"/>
                  </a:lnTo>
                  <a:cubicBezTo>
                    <a:pt x="3233736" y="0"/>
                    <a:pt x="3289616" y="55880"/>
                    <a:pt x="3289616" y="124460"/>
                  </a:cubicBezTo>
                  <a:lnTo>
                    <a:pt x="3289616" y="624780"/>
                  </a:lnTo>
                  <a:cubicBezTo>
                    <a:pt x="3289616" y="693360"/>
                    <a:pt x="3233736" y="749240"/>
                    <a:pt x="3165156" y="749240"/>
                  </a:cubicBezTo>
                  <a:close/>
                </a:path>
              </a:pathLst>
            </a:custGeom>
            <a:solidFill>
              <a:srgbClr val="FFE3B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176662" y="4129329"/>
            <a:ext cx="10833301" cy="2751132"/>
            <a:chOff x="0" y="0"/>
            <a:chExt cx="4391384" cy="11151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91384" cy="1115198"/>
            </a:xfrm>
            <a:custGeom>
              <a:avLst/>
              <a:gdLst/>
              <a:ahLst/>
              <a:cxnLst/>
              <a:rect l="l" t="t" r="r" b="b"/>
              <a:pathLst>
                <a:path w="4391384" h="1115198">
                  <a:moveTo>
                    <a:pt x="4266924" y="1115198"/>
                  </a:moveTo>
                  <a:lnTo>
                    <a:pt x="124460" y="1115198"/>
                  </a:lnTo>
                  <a:cubicBezTo>
                    <a:pt x="55880" y="1115198"/>
                    <a:pt x="0" y="1059318"/>
                    <a:pt x="0" y="9907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6924" y="0"/>
                  </a:lnTo>
                  <a:cubicBezTo>
                    <a:pt x="4335504" y="0"/>
                    <a:pt x="4391384" y="55880"/>
                    <a:pt x="4391384" y="124460"/>
                  </a:cubicBezTo>
                  <a:lnTo>
                    <a:pt x="4391384" y="990738"/>
                  </a:lnTo>
                  <a:cubicBezTo>
                    <a:pt x="4391384" y="1059318"/>
                    <a:pt x="4335504" y="1115198"/>
                    <a:pt x="4266924" y="1115198"/>
                  </a:cubicBezTo>
                  <a:close/>
                </a:path>
              </a:pathLst>
            </a:custGeom>
            <a:solidFill>
              <a:srgbClr val="FFE3B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176662" y="7042386"/>
            <a:ext cx="9670419" cy="2655659"/>
            <a:chOff x="0" y="0"/>
            <a:chExt cx="3919999" cy="10764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19999" cy="1076497"/>
            </a:xfrm>
            <a:custGeom>
              <a:avLst/>
              <a:gdLst/>
              <a:ahLst/>
              <a:cxnLst/>
              <a:rect l="l" t="t" r="r" b="b"/>
              <a:pathLst>
                <a:path w="3919999" h="1076497">
                  <a:moveTo>
                    <a:pt x="3795538" y="1076497"/>
                  </a:moveTo>
                  <a:lnTo>
                    <a:pt x="124460" y="1076497"/>
                  </a:lnTo>
                  <a:cubicBezTo>
                    <a:pt x="55880" y="1076497"/>
                    <a:pt x="0" y="1020617"/>
                    <a:pt x="0" y="9520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95538" y="0"/>
                  </a:lnTo>
                  <a:cubicBezTo>
                    <a:pt x="3864119" y="0"/>
                    <a:pt x="3919999" y="55880"/>
                    <a:pt x="3919999" y="124460"/>
                  </a:cubicBezTo>
                  <a:lnTo>
                    <a:pt x="3919999" y="952037"/>
                  </a:lnTo>
                  <a:cubicBezTo>
                    <a:pt x="3919999" y="1020617"/>
                    <a:pt x="3864119" y="1076497"/>
                    <a:pt x="3795538" y="1076497"/>
                  </a:cubicBezTo>
                  <a:close/>
                </a:path>
              </a:pathLst>
            </a:custGeom>
            <a:solidFill>
              <a:srgbClr val="FFE3B9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28700" y="1028700"/>
            <a:ext cx="5143796" cy="5246370"/>
            <a:chOff x="0" y="0"/>
            <a:chExt cx="6050280" cy="6170930"/>
          </a:xfrm>
        </p:grpSpPr>
        <p:sp>
          <p:nvSpPr>
            <p:cNvPr id="13" name="Freeform 13"/>
            <p:cNvSpPr/>
            <p:nvPr/>
          </p:nvSpPr>
          <p:spPr>
            <a:xfrm>
              <a:off x="-490220" y="-706120"/>
              <a:ext cx="6901180" cy="7377431"/>
            </a:xfrm>
            <a:custGeom>
              <a:avLst/>
              <a:gdLst/>
              <a:ahLst/>
              <a:cxnLst/>
              <a:rect l="l" t="t" r="r" b="b"/>
              <a:pathLst>
                <a:path w="6901180" h="7377431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1"/>
                    <a:pt x="2721610" y="6808470"/>
                  </a:cubicBezTo>
                  <a:close/>
                </a:path>
              </a:pathLst>
            </a:custGeom>
            <a:blipFill>
              <a:blip r:embed="rId3"/>
              <a:stretch>
                <a:fillRect l="-26967" r="-26098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1358204">
            <a:off x="4262157" y="3359063"/>
            <a:ext cx="3820679" cy="4249842"/>
            <a:chOff x="687070" y="247650"/>
            <a:chExt cx="11148060" cy="12400280"/>
          </a:xfrm>
        </p:grpSpPr>
        <p:sp>
          <p:nvSpPr>
            <p:cNvPr id="15" name="Freeform 15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l="l" t="t" r="r" b="b"/>
              <a:pathLst>
                <a:path w="11148061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4"/>
              <a:stretch>
                <a:fillRect l="-23630" t="-2044" r="-10330" b="2044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3035060" y="6190073"/>
            <a:ext cx="1009619" cy="100961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1327975">
            <a:off x="7035308" y="7122188"/>
            <a:ext cx="818838" cy="81883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1327975">
            <a:off x="7815158" y="6563870"/>
            <a:ext cx="633182" cy="63318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1327975">
            <a:off x="8158226" y="6045153"/>
            <a:ext cx="445381" cy="44538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8360131">
            <a:off x="1974079" y="486193"/>
            <a:ext cx="818838" cy="818838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-8360131">
            <a:off x="1208557" y="978050"/>
            <a:ext cx="633182" cy="633182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-8360131">
            <a:off x="871502" y="1573611"/>
            <a:ext cx="445381" cy="445381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5506455" y="8618623"/>
            <a:ext cx="2874462" cy="2874462"/>
            <a:chOff x="0" y="0"/>
            <a:chExt cx="6355080" cy="635508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17002986" y="9220804"/>
            <a:ext cx="2863128" cy="2863128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172496" y="-1568487"/>
            <a:ext cx="2863128" cy="2863128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17182963" y="-1105037"/>
            <a:ext cx="2210074" cy="2210074"/>
            <a:chOff x="0" y="0"/>
            <a:chExt cx="6355080" cy="63550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715" y="51715"/>
            <a:ext cx="1482435" cy="1482435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600608" y="7366604"/>
            <a:ext cx="4720476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790">
                <a:solidFill>
                  <a:srgbClr val="AE4E12"/>
                </a:solidFill>
                <a:latin typeface="Cabin SemiBold"/>
              </a:rPr>
              <a:t>LÝ DO CHỌN ĐỀ TÀI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489767" y="1162791"/>
            <a:ext cx="8589552" cy="2693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9"/>
              </a:lnSpc>
            </a:pPr>
            <a:r>
              <a:rPr lang="en-US" sz="3092" dirty="0" err="1">
                <a:solidFill>
                  <a:srgbClr val="AE4E12"/>
                </a:solidFill>
                <a:latin typeface="Muli Bold"/>
              </a:rPr>
              <a:t>Những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người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có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mong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muốn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mua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cho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bản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thân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những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món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đặc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sản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của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nhiều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địa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phương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có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thể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đặt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mua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qua website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chúng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tôi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,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không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tốn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bao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nhiêu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tiền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và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họ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đã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được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sở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hữu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những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món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ăn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ngon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489767" y="4407717"/>
            <a:ext cx="8589552" cy="2150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9"/>
              </a:lnSpc>
            </a:pPr>
            <a:r>
              <a:rPr lang="en-US" sz="3092" dirty="0" err="1">
                <a:solidFill>
                  <a:srgbClr val="AE4E12"/>
                </a:solidFill>
                <a:latin typeface="Muli Bold"/>
              </a:rPr>
              <a:t>Đồng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thời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nó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giúp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khách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hàng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có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nhiều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sự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lựa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chọn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và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dễ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dàng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so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sánh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giá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cả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sản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phẩm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giữa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các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website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bán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hàng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trực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tuyến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với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nhau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489767" y="7499121"/>
            <a:ext cx="8589552" cy="1607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9"/>
              </a:lnSpc>
            </a:pPr>
            <a:r>
              <a:rPr lang="en-US" sz="3092" dirty="0">
                <a:solidFill>
                  <a:srgbClr val="AE4E12"/>
                </a:solidFill>
                <a:latin typeface="Muli Bold"/>
              </a:rPr>
              <a:t>Do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đó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,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việc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thành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lập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thương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mại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điện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tử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về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đặc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sản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địa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phương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là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một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trong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các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trường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hợp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tiêu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biểu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của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một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hoạt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động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thương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"/>
              </a:rPr>
              <a:t>mại</a:t>
            </a:r>
            <a:r>
              <a:rPr lang="en-US" sz="3092" dirty="0">
                <a:solidFill>
                  <a:srgbClr val="AE4E12"/>
                </a:solidFill>
                <a:latin typeface="Muli Bold"/>
              </a:rPr>
              <a:t>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8605" y="1028700"/>
            <a:ext cx="7872183" cy="8229600"/>
            <a:chOff x="0" y="0"/>
            <a:chExt cx="2871794" cy="30021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71794" cy="3002181"/>
            </a:xfrm>
            <a:custGeom>
              <a:avLst/>
              <a:gdLst/>
              <a:ahLst/>
              <a:cxnLst/>
              <a:rect l="l" t="t" r="r" b="b"/>
              <a:pathLst>
                <a:path w="2871794" h="3002181">
                  <a:moveTo>
                    <a:pt x="2747334" y="3002180"/>
                  </a:moveTo>
                  <a:lnTo>
                    <a:pt x="124460" y="3002180"/>
                  </a:lnTo>
                  <a:cubicBezTo>
                    <a:pt x="55880" y="3002180"/>
                    <a:pt x="0" y="2946300"/>
                    <a:pt x="0" y="28777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47334" y="0"/>
                  </a:lnTo>
                  <a:cubicBezTo>
                    <a:pt x="2815914" y="0"/>
                    <a:pt x="2871794" y="55880"/>
                    <a:pt x="2871794" y="124460"/>
                  </a:cubicBezTo>
                  <a:lnTo>
                    <a:pt x="2871794" y="2877720"/>
                  </a:lnTo>
                  <a:cubicBezTo>
                    <a:pt x="2871794" y="2946300"/>
                    <a:pt x="2815914" y="3002181"/>
                    <a:pt x="2747334" y="3002181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7891697" y="1028700"/>
            <a:ext cx="396303" cy="1966844"/>
            <a:chOff x="0" y="0"/>
            <a:chExt cx="104376" cy="5180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376" cy="518017"/>
            </a:xfrm>
            <a:custGeom>
              <a:avLst/>
              <a:gdLst/>
              <a:ahLst/>
              <a:cxnLst/>
              <a:rect l="l" t="t" r="r" b="b"/>
              <a:pathLst>
                <a:path w="104376" h="518017">
                  <a:moveTo>
                    <a:pt x="0" y="0"/>
                  </a:moveTo>
                  <a:lnTo>
                    <a:pt x="104376" y="0"/>
                  </a:lnTo>
                  <a:lnTo>
                    <a:pt x="104376" y="518017"/>
                  </a:lnTo>
                  <a:lnTo>
                    <a:pt x="0" y="5180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693578" y="3225727"/>
            <a:ext cx="10517260" cy="6032573"/>
            <a:chOff x="0" y="0"/>
            <a:chExt cx="7981950" cy="4578350"/>
          </a:xfrm>
        </p:grpSpPr>
        <p:sp>
          <p:nvSpPr>
            <p:cNvPr id="8" name="Freeform 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b="-200537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1327975">
            <a:off x="8057914" y="1357859"/>
            <a:ext cx="2172172" cy="217217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730475" y="1817391"/>
            <a:ext cx="827051" cy="1253107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9935" y="6349470"/>
            <a:ext cx="7155103" cy="288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just">
              <a:lnSpc>
                <a:spcPts val="3873"/>
              </a:lnSpc>
              <a:buFont typeface="Arial"/>
              <a:buChar char="•"/>
            </a:pPr>
            <a:r>
              <a:rPr lang="en-US" sz="2599" dirty="0" err="1">
                <a:solidFill>
                  <a:srgbClr val="000000"/>
                </a:solidFill>
                <a:latin typeface="Muli Bold"/>
              </a:rPr>
              <a:t>Phân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tích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hệ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thống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chương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trình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bao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gồm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giao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diện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các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chức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năng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nhằm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đáp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ứng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nhu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cầu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người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dùng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.</a:t>
            </a:r>
          </a:p>
          <a:p>
            <a:pPr marL="561337" lvl="1" indent="-280669" algn="just">
              <a:lnSpc>
                <a:spcPts val="3873"/>
              </a:lnSpc>
              <a:buFont typeface="Arial"/>
              <a:buChar char="•"/>
            </a:pPr>
            <a:r>
              <a:rPr lang="en-US" sz="2599" dirty="0" err="1">
                <a:solidFill>
                  <a:srgbClr val="000000"/>
                </a:solidFill>
                <a:latin typeface="Muli Bold"/>
              </a:rPr>
              <a:t>Xây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dựng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website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thương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mại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điện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tử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về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đặc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sản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địa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phương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.</a:t>
            </a:r>
          </a:p>
          <a:p>
            <a:pPr algn="just">
              <a:lnSpc>
                <a:spcPts val="3873"/>
              </a:lnSpc>
            </a:pPr>
            <a:endParaRPr lang="en-US" sz="2599" dirty="0">
              <a:solidFill>
                <a:srgbClr val="000000"/>
              </a:solidFill>
              <a:latin typeface="Muli Bold"/>
            </a:endParaRP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6129684" y="8617034"/>
            <a:ext cx="2874462" cy="2874462"/>
            <a:chOff x="0" y="0"/>
            <a:chExt cx="6355080" cy="635508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-1568425" y="-1859841"/>
            <a:ext cx="3871963" cy="387196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-966738" y="8990608"/>
            <a:ext cx="2500888" cy="2500888"/>
            <a:chOff x="0" y="0"/>
            <a:chExt cx="6355080" cy="635508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715" y="51715"/>
            <a:ext cx="1482435" cy="1482435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236961" y="914400"/>
            <a:ext cx="5329954" cy="211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39"/>
              </a:lnSpc>
            </a:pPr>
            <a:r>
              <a:rPr lang="en-US" sz="6099" spc="963">
                <a:solidFill>
                  <a:srgbClr val="AE4E12"/>
                </a:solidFill>
                <a:latin typeface="Cabin SemiBold"/>
              </a:rPr>
              <a:t>NHIỆM VỤ ĐỒ ÁN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97950" y="1970405"/>
            <a:ext cx="3917660" cy="52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9"/>
              </a:lnSpc>
            </a:pP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Mục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đích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3706" y="2518626"/>
            <a:ext cx="6871397" cy="288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just">
              <a:lnSpc>
                <a:spcPts val="3873"/>
              </a:lnSpc>
              <a:buFont typeface="Arial"/>
              <a:buChar char="•"/>
            </a:pPr>
            <a:r>
              <a:rPr lang="en-US" sz="2599" dirty="0" err="1">
                <a:solidFill>
                  <a:srgbClr val="000000"/>
                </a:solidFill>
                <a:latin typeface="Muli Bold"/>
              </a:rPr>
              <a:t>Nắm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chắc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được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được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kỹ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năng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và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kiến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thức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về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lập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trình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. </a:t>
            </a:r>
          </a:p>
          <a:p>
            <a:pPr marL="561337" lvl="1" indent="-280669" algn="just">
              <a:lnSpc>
                <a:spcPts val="3873"/>
              </a:lnSpc>
              <a:buFont typeface="Arial"/>
              <a:buChar char="•"/>
            </a:pPr>
            <a:r>
              <a:rPr lang="en-US" sz="2599" dirty="0" err="1">
                <a:solidFill>
                  <a:srgbClr val="000000"/>
                </a:solidFill>
                <a:latin typeface="Muli Bold"/>
              </a:rPr>
              <a:t>Sử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dụng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mô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hình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thác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nước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áp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dụng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vào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đề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tài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. </a:t>
            </a:r>
          </a:p>
          <a:p>
            <a:pPr marL="561337" lvl="1" indent="-280669" algn="just">
              <a:lnSpc>
                <a:spcPts val="3873"/>
              </a:lnSpc>
              <a:buFont typeface="Arial"/>
              <a:buChar char="•"/>
            </a:pPr>
            <a:r>
              <a:rPr lang="en-US" sz="2599" dirty="0" err="1">
                <a:solidFill>
                  <a:srgbClr val="000000"/>
                </a:solidFill>
                <a:latin typeface="Muli Bold"/>
              </a:rPr>
              <a:t>Nắm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bắt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được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quy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trình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làm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web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hoàn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chỉnh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và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theo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tiêu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Muli Bold"/>
              </a:rPr>
              <a:t>chuẩn</a:t>
            </a:r>
            <a:r>
              <a:rPr lang="en-US" sz="2599" dirty="0">
                <a:solidFill>
                  <a:srgbClr val="000000"/>
                </a:solidFill>
                <a:latin typeface="Muli Bold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97950" y="5716935"/>
            <a:ext cx="3917660" cy="52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9"/>
              </a:lnSpc>
            </a:pP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Mục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 </a:t>
            </a:r>
            <a:r>
              <a:rPr lang="en-US" sz="3092" dirty="0" err="1">
                <a:solidFill>
                  <a:srgbClr val="AE4E12"/>
                </a:solidFill>
                <a:latin typeface="Muli Bold Bold"/>
              </a:rPr>
              <a:t>tiêu</a:t>
            </a:r>
            <a:r>
              <a:rPr lang="en-US" sz="3092" dirty="0">
                <a:solidFill>
                  <a:srgbClr val="AE4E12"/>
                </a:solidFill>
                <a:latin typeface="Muli Bold Bold"/>
              </a:rPr>
              <a:t>: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054443" y="0"/>
            <a:ext cx="351256" cy="3131140"/>
            <a:chOff x="0" y="0"/>
            <a:chExt cx="92512" cy="8246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512" cy="824662"/>
            </a:xfrm>
            <a:custGeom>
              <a:avLst/>
              <a:gdLst/>
              <a:ahLst/>
              <a:cxnLst/>
              <a:rect l="l" t="t" r="r" b="b"/>
              <a:pathLst>
                <a:path w="92512" h="824662">
                  <a:moveTo>
                    <a:pt x="0" y="0"/>
                  </a:moveTo>
                  <a:lnTo>
                    <a:pt x="92512" y="0"/>
                  </a:lnTo>
                  <a:lnTo>
                    <a:pt x="92512" y="824662"/>
                  </a:lnTo>
                  <a:lnTo>
                    <a:pt x="0" y="824662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39669" y="3324160"/>
            <a:ext cx="2891171" cy="28911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dirty="0" err="1">
                  <a:solidFill>
                    <a:srgbClr val="000000"/>
                  </a:solidFill>
                  <a:latin typeface="Barlow Medium"/>
                </a:rPr>
                <a:t>Người</a:t>
              </a:r>
              <a:r>
                <a:rPr lang="en-US" sz="3999" dirty="0">
                  <a:solidFill>
                    <a:srgbClr val="000000"/>
                  </a:solidFill>
                  <a:latin typeface="Barlow Medium"/>
                </a:rPr>
                <a:t> </a:t>
              </a:r>
              <a:r>
                <a:rPr lang="en-US" sz="3999" dirty="0" err="1">
                  <a:solidFill>
                    <a:srgbClr val="000000"/>
                  </a:solidFill>
                  <a:latin typeface="Barlow Medium"/>
                </a:rPr>
                <a:t>quản</a:t>
              </a:r>
              <a:r>
                <a:rPr lang="en-US" sz="3999" dirty="0">
                  <a:solidFill>
                    <a:srgbClr val="000000"/>
                  </a:solidFill>
                  <a:latin typeface="Barlow Medium"/>
                </a:rPr>
                <a:t> </a:t>
              </a:r>
              <a:r>
                <a:rPr lang="en-US" sz="3999" dirty="0" err="1">
                  <a:solidFill>
                    <a:srgbClr val="000000"/>
                  </a:solidFill>
                  <a:latin typeface="Barlow Medium"/>
                </a:rPr>
                <a:t>trị</a:t>
              </a:r>
              <a:endParaRPr lang="en-US" sz="3999" dirty="0">
                <a:solidFill>
                  <a:srgbClr val="000000"/>
                </a:solidFill>
                <a:latin typeface="Barlow Medium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60519" y="-1913948"/>
            <a:ext cx="6992379" cy="6581577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966697" y="0"/>
            <a:ext cx="4408546" cy="4408546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646244" y="985001"/>
            <a:ext cx="2873784" cy="2873772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1277989" y="3324160"/>
            <a:ext cx="2891171" cy="289117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2C4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dirty="0" err="1">
                  <a:solidFill>
                    <a:srgbClr val="000000"/>
                  </a:solidFill>
                  <a:latin typeface="Barlow Medium"/>
                </a:rPr>
                <a:t>Khách</a:t>
              </a:r>
              <a:r>
                <a:rPr lang="en-US" sz="3999" dirty="0">
                  <a:solidFill>
                    <a:srgbClr val="000000"/>
                  </a:solidFill>
                  <a:latin typeface="Barlow Medium"/>
                </a:rPr>
                <a:t> </a:t>
              </a:r>
              <a:r>
                <a:rPr lang="en-US" sz="3999" dirty="0" err="1">
                  <a:solidFill>
                    <a:srgbClr val="000000"/>
                  </a:solidFill>
                  <a:latin typeface="Barlow Medium"/>
                </a:rPr>
                <a:t>hàng</a:t>
              </a:r>
              <a:endParaRPr lang="en-US" sz="3999" dirty="0">
                <a:solidFill>
                  <a:srgbClr val="000000"/>
                </a:solidFill>
                <a:latin typeface="Barlow Medium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-311323">
            <a:off x="11313338" y="602387"/>
            <a:ext cx="818838" cy="81883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311323">
            <a:off x="10842853" y="1404174"/>
            <a:ext cx="633182" cy="63318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311323">
            <a:off x="10701385" y="2199196"/>
            <a:ext cx="445381" cy="44538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51841" y="1019130"/>
            <a:ext cx="6561456" cy="211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39"/>
              </a:lnSpc>
            </a:pPr>
            <a:r>
              <a:rPr lang="en-US" sz="6099" spc="963">
                <a:solidFill>
                  <a:srgbClr val="AE4E12"/>
                </a:solidFill>
                <a:latin typeface="Cabin SemiBold"/>
              </a:rPr>
              <a:t>ĐỐI TƯỢNG NGHIÊN CỨU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6439261" y="8813315"/>
            <a:ext cx="3871963" cy="387196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6676066" y="-1308892"/>
            <a:ext cx="2874462" cy="2874462"/>
            <a:chOff x="0" y="0"/>
            <a:chExt cx="6355080" cy="635508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-1845762" y="5265707"/>
            <a:ext cx="2874462" cy="2874462"/>
            <a:chOff x="0" y="0"/>
            <a:chExt cx="6355080" cy="635508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715" y="51715"/>
            <a:ext cx="1482435" cy="1482435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2794067" y="6179750"/>
            <a:ext cx="5382374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sz="3000" dirty="0" err="1">
                <a:solidFill>
                  <a:srgbClr val="000000"/>
                </a:solidFill>
                <a:latin typeface="Muli Bold"/>
              </a:rPr>
              <a:t>Cần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thiết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có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một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trang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web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để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bán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hàng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quảng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bá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thương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hiệu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điều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hành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trang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web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và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người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tiêu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dùng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111559" y="6179750"/>
            <a:ext cx="5382374" cy="220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sz="3000" dirty="0">
                <a:solidFill>
                  <a:srgbClr val="000000"/>
                </a:solidFill>
                <a:latin typeface="Muli Bold"/>
              </a:rPr>
              <a:t>Mua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hàng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online,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xem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nhiều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bài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đăng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tải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giao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diện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dễ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dàng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sử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dụng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và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thân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 Bold"/>
              </a:rPr>
              <a:t>thiện</a:t>
            </a:r>
            <a:r>
              <a:rPr lang="en-US" sz="3000" dirty="0">
                <a:solidFill>
                  <a:srgbClr val="000000"/>
                </a:solidFill>
                <a:latin typeface="Muli Bold"/>
              </a:rPr>
              <a:t>.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9650" y="1019175"/>
            <a:ext cx="18027481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09650" y="5453309"/>
            <a:ext cx="8273346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9287039" y="1038225"/>
            <a:ext cx="7972261" cy="8229600"/>
            <a:chOff x="0" y="0"/>
            <a:chExt cx="10629682" cy="109728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563" r="1563"/>
            <a:stretch>
              <a:fillRect/>
            </a:stretch>
          </p:blipFill>
          <p:spPr>
            <a:xfrm>
              <a:off x="0" y="0"/>
              <a:ext cx="10629682" cy="10972800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009650" y="6677546"/>
            <a:ext cx="8277389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028700" y="4127297"/>
            <a:ext cx="8277389" cy="2550250"/>
            <a:chOff x="0" y="0"/>
            <a:chExt cx="3041132" cy="9369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1132" cy="936968"/>
            </a:xfrm>
            <a:custGeom>
              <a:avLst/>
              <a:gdLst/>
              <a:ahLst/>
              <a:cxnLst/>
              <a:rect l="l" t="t" r="r" b="b"/>
              <a:pathLst>
                <a:path w="3041132" h="936968">
                  <a:moveTo>
                    <a:pt x="0" y="0"/>
                  </a:moveTo>
                  <a:lnTo>
                    <a:pt x="3041132" y="0"/>
                  </a:lnTo>
                  <a:lnTo>
                    <a:pt x="3041132" y="936968"/>
                  </a:lnTo>
                  <a:lnTo>
                    <a:pt x="0" y="936968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35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-509239" y="9248775"/>
            <a:ext cx="17768539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-5929580" y="2309545"/>
            <a:ext cx="13897510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-5400000">
            <a:off x="10320070" y="7958405"/>
            <a:ext cx="13897510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-5400000">
            <a:off x="5149146" y="5133975"/>
            <a:ext cx="8248650" cy="0"/>
          </a:xfrm>
          <a:prstGeom prst="line">
            <a:avLst/>
          </a:prstGeom>
          <a:ln w="19050" cap="flat">
            <a:solidFill>
              <a:srgbClr val="2A2E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7292787" y="207645"/>
            <a:ext cx="3702426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014"/>
              </a:lnSpc>
              <a:spcBef>
                <a:spcPct val="0"/>
              </a:spcBef>
            </a:pPr>
            <a:r>
              <a:rPr lang="en-US" sz="6099">
                <a:solidFill>
                  <a:srgbClr val="AE4E12"/>
                </a:solidFill>
                <a:latin typeface="Cabin SemiBold"/>
              </a:rPr>
              <a:t>BIỂU MẪU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715" y="51715"/>
            <a:ext cx="1482435" cy="1482435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871393" y="5157866"/>
            <a:ext cx="6663007" cy="621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4145" dirty="0">
                <a:solidFill>
                  <a:srgbClr val="2A2E21"/>
                </a:solidFill>
                <a:latin typeface="Josefin Sans Bold"/>
              </a:rPr>
              <a:t>HÓA ĐƠN THANH TOÁN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891</Words>
  <Application>Microsoft Office PowerPoint</Application>
  <PresentationFormat>Tùy chỉnh</PresentationFormat>
  <Paragraphs>105</Paragraphs>
  <Slides>21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21</vt:i4>
      </vt:variant>
    </vt:vector>
  </HeadingPairs>
  <TitlesOfParts>
    <vt:vector size="37" baseType="lpstr">
      <vt:lpstr>Muli Bold</vt:lpstr>
      <vt:lpstr>Calibri</vt:lpstr>
      <vt:lpstr>League Gothic</vt:lpstr>
      <vt:lpstr>Josefin Sans Bold</vt:lpstr>
      <vt:lpstr>Barlow Medium</vt:lpstr>
      <vt:lpstr>Muli Black</vt:lpstr>
      <vt:lpstr>Asap SemiBold Bold</vt:lpstr>
      <vt:lpstr>Bungee</vt:lpstr>
      <vt:lpstr>Arial</vt:lpstr>
      <vt:lpstr>Asap SemiBold</vt:lpstr>
      <vt:lpstr>Open Sans Light</vt:lpstr>
      <vt:lpstr>Cabin SemiBold</vt:lpstr>
      <vt:lpstr>Muli Bold Bold</vt:lpstr>
      <vt:lpstr>Black Mango SemiBold Bold</vt:lpstr>
      <vt:lpstr>Cabin SemiBold Bold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NHÓM 5 _ Website Thương Mại Điện Tử Đặc Sản Địa Phương</dc:title>
  <cp:lastModifiedBy>Kiều Thị Hà Duyên</cp:lastModifiedBy>
  <cp:revision>2</cp:revision>
  <dcterms:created xsi:type="dcterms:W3CDTF">2006-08-16T00:00:00Z</dcterms:created>
  <dcterms:modified xsi:type="dcterms:W3CDTF">2022-12-25T03:06:37Z</dcterms:modified>
  <dc:identifier>DAFVMTd60bE</dc:identifier>
</cp:coreProperties>
</file>